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</p:sldIdLst>
  <p:sldSz cx="18288000" cy="10287000"/>
  <p:notesSz cx="6858000" cy="9144000"/>
  <p:embeddedFontLst>
    <p:embeddedFont>
      <p:font typeface="Now" panose="020B0604020202020204" charset="0"/>
      <p:regular r:id="rId12"/>
    </p:embeddedFont>
    <p:embeddedFont>
      <p:font typeface="Now Bold" panose="020B0604020202020204" charset="0"/>
      <p:regular r:id="rId13"/>
    </p:embeddedFont>
    <p:embeddedFont>
      <p:font typeface="Now Heavy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667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17/06/relationships/model3d" Target="../media/model3d1.glb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17/06/relationships/model3d" Target="../media/model3d1.glb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microsoft.com/office/2017/06/relationships/model3d" Target="../media/model3d1.glb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3.sv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microsoft.com/office/2017/06/relationships/model3d" Target="../media/model3d1.glb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3" name="Group 3"/>
          <p:cNvGrpSpPr/>
          <p:nvPr/>
        </p:nvGrpSpPr>
        <p:grpSpPr>
          <a:xfrm>
            <a:off x="1298817" y="10659689"/>
            <a:ext cx="6254407" cy="625440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FE7">
                <a:alpha val="65882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3624501">
            <a:off x="19089886" y="-6455951"/>
            <a:ext cx="6882590" cy="6882590"/>
          </a:xfrm>
          <a:custGeom>
            <a:avLst/>
            <a:gdLst/>
            <a:ahLst/>
            <a:cxnLst/>
            <a:rect l="l" t="t" r="r" b="b"/>
            <a:pathLst>
              <a:path w="6882590" h="6882590">
                <a:moveTo>
                  <a:pt x="0" y="0"/>
                </a:moveTo>
                <a:lnTo>
                  <a:pt x="6882591" y="0"/>
                </a:lnTo>
                <a:lnTo>
                  <a:pt x="6882591" y="6882590"/>
                </a:lnTo>
                <a:lnTo>
                  <a:pt x="0" y="68825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PK"/>
          </a:p>
        </p:txBody>
      </p:sp>
      <p:grpSp>
        <p:nvGrpSpPr>
          <p:cNvPr id="8" name="Group 8"/>
          <p:cNvGrpSpPr/>
          <p:nvPr/>
        </p:nvGrpSpPr>
        <p:grpSpPr>
          <a:xfrm>
            <a:off x="15854951" y="4167288"/>
            <a:ext cx="1725187" cy="172518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FE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2241452" y="16433995"/>
            <a:ext cx="4482905" cy="448290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FE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8702355" y="3547860"/>
            <a:ext cx="8038036" cy="2114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16"/>
              </a:lnSpc>
            </a:pPr>
            <a:r>
              <a:rPr lang="en-US" sz="6099" b="1" dirty="0" err="1">
                <a:solidFill>
                  <a:srgbClr val="01070A"/>
                </a:solidFill>
                <a:latin typeface="Now Heavy"/>
                <a:ea typeface="Now Heavy"/>
                <a:cs typeface="Now Heavy"/>
                <a:sym typeface="Now Heavy"/>
              </a:rPr>
              <a:t>ReadVine</a:t>
            </a:r>
            <a:endParaRPr lang="en-US" sz="6099" b="1" dirty="0">
              <a:solidFill>
                <a:srgbClr val="01070A"/>
              </a:solidFill>
              <a:latin typeface="Now Heavy"/>
              <a:ea typeface="Now Heavy"/>
              <a:cs typeface="Now Heavy"/>
              <a:sym typeface="Now Heavy"/>
            </a:endParaRPr>
          </a:p>
          <a:p>
            <a:pPr algn="l">
              <a:lnSpc>
                <a:spcPts val="8416"/>
              </a:lnSpc>
            </a:pPr>
            <a:endParaRPr lang="en-US" sz="6099" b="1" dirty="0">
              <a:solidFill>
                <a:srgbClr val="01070A"/>
              </a:solidFill>
              <a:latin typeface="Now Heavy"/>
              <a:ea typeface="Now Heavy"/>
              <a:cs typeface="Now Heavy"/>
              <a:sym typeface="Now Heavy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8942424" y="5614425"/>
            <a:ext cx="5280962" cy="1889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7356" lvl="1" indent="-298678" algn="l">
              <a:lnSpc>
                <a:spcPts val="3818"/>
              </a:lnSpc>
              <a:buFont typeface="Arial"/>
              <a:buChar char="•"/>
            </a:pPr>
            <a:r>
              <a:rPr lang="en-US" sz="2766" dirty="0">
                <a:solidFill>
                  <a:srgbClr val="01070A"/>
                </a:solidFill>
                <a:latin typeface="Now"/>
                <a:ea typeface="Now"/>
                <a:cs typeface="Now"/>
                <a:sym typeface="Now"/>
              </a:rPr>
              <a:t>By Adil Ijaz</a:t>
            </a:r>
          </a:p>
          <a:p>
            <a:pPr marL="597356" lvl="1" indent="-298678" algn="l">
              <a:lnSpc>
                <a:spcPts val="3818"/>
              </a:lnSpc>
              <a:buFont typeface="Arial"/>
              <a:buChar char="•"/>
            </a:pPr>
            <a:r>
              <a:rPr lang="en-US" sz="2766" dirty="0" err="1">
                <a:solidFill>
                  <a:srgbClr val="01070A"/>
                </a:solidFill>
                <a:latin typeface="Now"/>
                <a:ea typeface="Now"/>
                <a:cs typeface="Now"/>
                <a:sym typeface="Now"/>
              </a:rPr>
              <a:t>Khaleeque</a:t>
            </a:r>
            <a:r>
              <a:rPr lang="en-US" sz="2766" dirty="0">
                <a:solidFill>
                  <a:srgbClr val="01070A"/>
                </a:solidFill>
                <a:latin typeface="Now"/>
                <a:ea typeface="Now"/>
                <a:cs typeface="Now"/>
                <a:sym typeface="Now"/>
              </a:rPr>
              <a:t> Ahmed</a:t>
            </a:r>
          </a:p>
          <a:p>
            <a:pPr marL="597356" lvl="1" indent="-298678" algn="l">
              <a:lnSpc>
                <a:spcPts val="3818"/>
              </a:lnSpc>
              <a:buFont typeface="Arial"/>
              <a:buChar char="•"/>
            </a:pPr>
            <a:r>
              <a:rPr lang="en-US" sz="2766" dirty="0">
                <a:solidFill>
                  <a:srgbClr val="01070A"/>
                </a:solidFill>
                <a:latin typeface="Now"/>
                <a:ea typeface="Now"/>
                <a:cs typeface="Now"/>
                <a:sym typeface="Now"/>
              </a:rPr>
              <a:t>Muhammad Yousif</a:t>
            </a:r>
          </a:p>
          <a:p>
            <a:pPr marL="597356" lvl="1" indent="-298678" algn="l">
              <a:lnSpc>
                <a:spcPts val="3818"/>
              </a:lnSpc>
              <a:buFont typeface="Arial"/>
              <a:buChar char="•"/>
            </a:pPr>
            <a:r>
              <a:rPr lang="en-US" sz="2766" dirty="0">
                <a:solidFill>
                  <a:srgbClr val="01070A"/>
                </a:solidFill>
                <a:latin typeface="Now"/>
                <a:ea typeface="Now"/>
                <a:cs typeface="Now"/>
                <a:sym typeface="Now"/>
              </a:rPr>
              <a:t>Muhammad Zaheen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4273417" y="2752767"/>
            <a:ext cx="674278" cy="67427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FE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3510950" y="8235595"/>
            <a:ext cx="6458883" cy="1912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509"/>
              </a:lnSpc>
            </a:pPr>
            <a:r>
              <a:rPr lang="en-US" sz="11238" b="1">
                <a:solidFill>
                  <a:srgbClr val="01070A"/>
                </a:solidFill>
                <a:latin typeface="Now Heavy"/>
                <a:ea typeface="Now Heavy"/>
                <a:cs typeface="Now Heavy"/>
                <a:sym typeface="Now Heavy"/>
              </a:rPr>
              <a:t>Project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3203964" y="7563491"/>
            <a:ext cx="8038036" cy="87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36"/>
              </a:lnSpc>
            </a:pPr>
            <a:r>
              <a:rPr lang="en-US" sz="5099" b="1">
                <a:solidFill>
                  <a:srgbClr val="01070A"/>
                </a:solidFill>
                <a:latin typeface="Now Bold"/>
                <a:ea typeface="Now Bold"/>
                <a:cs typeface="Now Bold"/>
                <a:sym typeface="Now Bold"/>
              </a:rPr>
              <a:t>DBMS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731134" y="4584293"/>
            <a:ext cx="8038036" cy="603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6"/>
              </a:lnSpc>
            </a:pPr>
            <a:r>
              <a:rPr lang="en-US" sz="3599" b="1" dirty="0">
                <a:solidFill>
                  <a:srgbClr val="01070A"/>
                </a:solidFill>
                <a:latin typeface="Now Bold"/>
                <a:ea typeface="Now Bold"/>
                <a:cs typeface="Now Bold"/>
                <a:sym typeface="Now Bold"/>
              </a:rPr>
              <a:t>Book Recommendation App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 descr="Books">
                <a:extLst>
                  <a:ext uri="{FF2B5EF4-FFF2-40B4-BE49-F238E27FC236}">
                    <a16:creationId xmlns:a16="http://schemas.microsoft.com/office/drawing/2014/main" id="{1CF829EC-F6ED-25D4-BF6E-3D4587DDADF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31264089"/>
                  </p:ext>
                </p:extLst>
              </p:nvPr>
            </p:nvGraphicFramePr>
            <p:xfrm>
              <a:off x="-7009803" y="2491959"/>
              <a:ext cx="6080579" cy="406323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6080579" cy="4063235"/>
                    </a:xfrm>
                    <a:prstGeom prst="rect">
                      <a:avLst/>
                    </a:prstGeom>
                  </am3d:spPr>
                  <am3d:camera>
                    <am3d:pos x="0" y="0" z="692361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64344" d="1000000"/>
                    <am3d:preTrans dx="0" dy="-882178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7969" ay="-1898539" az="1467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7726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 descr="Books">
                <a:extLst>
                  <a:ext uri="{FF2B5EF4-FFF2-40B4-BE49-F238E27FC236}">
                    <a16:creationId xmlns:a16="http://schemas.microsoft.com/office/drawing/2014/main" id="{1CF829EC-F6ED-25D4-BF6E-3D4587DDAD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7009803" y="2491959"/>
                <a:ext cx="6080579" cy="4063235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9A0544D-85C5-57DE-216A-73224FC5AA89}"/>
              </a:ext>
            </a:extLst>
          </p:cNvPr>
          <p:cNvSpPr/>
          <p:nvPr/>
        </p:nvSpPr>
        <p:spPr>
          <a:xfrm>
            <a:off x="4417173" y="3908316"/>
            <a:ext cx="9479005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WELCOME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TextBox 3"/>
          <p:cNvSpPr txBox="1"/>
          <p:nvPr/>
        </p:nvSpPr>
        <p:spPr>
          <a:xfrm>
            <a:off x="4295119" y="4179922"/>
            <a:ext cx="9697761" cy="2053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691"/>
              </a:lnSpc>
              <a:spcBef>
                <a:spcPct val="0"/>
              </a:spcBef>
            </a:pPr>
            <a:r>
              <a:rPr lang="en-US" sz="12095" b="1">
                <a:solidFill>
                  <a:srgbClr val="01070A"/>
                </a:solidFill>
                <a:latin typeface="Now Heavy"/>
                <a:ea typeface="Now Heavy"/>
                <a:cs typeface="Now Heavy"/>
                <a:sym typeface="Now Heavy"/>
              </a:rPr>
              <a:t>THANK YOU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470978" y="-330258"/>
            <a:ext cx="3465192" cy="11163261"/>
            <a:chOff x="0" y="0"/>
            <a:chExt cx="628277" cy="202402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8277" cy="2024022"/>
            </a:xfrm>
            <a:custGeom>
              <a:avLst/>
              <a:gdLst/>
              <a:ahLst/>
              <a:cxnLst/>
              <a:rect l="l" t="t" r="r" b="b"/>
              <a:pathLst>
                <a:path w="628277" h="2024022">
                  <a:moveTo>
                    <a:pt x="0" y="0"/>
                  </a:moveTo>
                  <a:lnTo>
                    <a:pt x="628277" y="0"/>
                  </a:lnTo>
                  <a:lnTo>
                    <a:pt x="628277" y="2024022"/>
                  </a:lnTo>
                  <a:lnTo>
                    <a:pt x="0" y="2024022"/>
                  </a:lnTo>
                  <a:close/>
                </a:path>
              </a:pathLst>
            </a:custGeom>
            <a:solidFill>
              <a:srgbClr val="9FCFE7">
                <a:alpha val="67843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04775"/>
              <a:ext cx="628277" cy="2128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24640" lvl="1" indent="-212320" algn="l">
                <a:lnSpc>
                  <a:spcPts val="3441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3312826" y="-3390455"/>
            <a:ext cx="7770402" cy="7770402"/>
          </a:xfrm>
          <a:custGeom>
            <a:avLst/>
            <a:gdLst/>
            <a:ahLst/>
            <a:cxnLst/>
            <a:rect l="l" t="t" r="r" b="b"/>
            <a:pathLst>
              <a:path w="7770402" h="7770402">
                <a:moveTo>
                  <a:pt x="0" y="0"/>
                </a:moveTo>
                <a:lnTo>
                  <a:pt x="7770402" y="0"/>
                </a:lnTo>
                <a:lnTo>
                  <a:pt x="7770402" y="7770402"/>
                </a:lnTo>
                <a:lnTo>
                  <a:pt x="0" y="77704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PK"/>
          </a:p>
        </p:txBody>
      </p:sp>
      <p:grpSp>
        <p:nvGrpSpPr>
          <p:cNvPr id="8" name="Group 8"/>
          <p:cNvGrpSpPr/>
          <p:nvPr/>
        </p:nvGrpSpPr>
        <p:grpSpPr>
          <a:xfrm>
            <a:off x="14505439" y="4262865"/>
            <a:ext cx="1464045" cy="146404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FE7">
                <a:alpha val="43922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24640" lvl="1" indent="-212320" algn="l">
                <a:lnSpc>
                  <a:spcPts val="3441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43ED9-98CD-1D50-F188-F1F458227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AFB18E0-7B50-DE62-3D80-25829C6EA5D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6F7E7BA-1D5D-177E-5F69-A6CD7A388106}"/>
              </a:ext>
            </a:extLst>
          </p:cNvPr>
          <p:cNvGrpSpPr/>
          <p:nvPr/>
        </p:nvGrpSpPr>
        <p:grpSpPr>
          <a:xfrm>
            <a:off x="1298817" y="2540294"/>
            <a:ext cx="6254407" cy="6254407"/>
            <a:chOff x="0" y="0"/>
            <a:chExt cx="812800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0840FA5-FCE1-5DD8-BAAF-76CD4802B28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FE7">
                <a:alpha val="65882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8454DE1-7AE6-F0F7-FDBC-F781AB1209B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7B03C142-00B0-73E7-FC99-AC60F0F3EDD3}"/>
              </a:ext>
            </a:extLst>
          </p:cNvPr>
          <p:cNvSpPr/>
          <p:nvPr/>
        </p:nvSpPr>
        <p:spPr>
          <a:xfrm>
            <a:off x="14485342" y="-3011985"/>
            <a:ext cx="6882590" cy="6882590"/>
          </a:xfrm>
          <a:custGeom>
            <a:avLst/>
            <a:gdLst/>
            <a:ahLst/>
            <a:cxnLst/>
            <a:rect l="l" t="t" r="r" b="b"/>
            <a:pathLst>
              <a:path w="6882590" h="6882590">
                <a:moveTo>
                  <a:pt x="0" y="0"/>
                </a:moveTo>
                <a:lnTo>
                  <a:pt x="6882591" y="0"/>
                </a:lnTo>
                <a:lnTo>
                  <a:pt x="6882591" y="6882590"/>
                </a:lnTo>
                <a:lnTo>
                  <a:pt x="0" y="68825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PK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3335C3A1-6400-ED5C-131A-CB90FE37E41C}"/>
              </a:ext>
            </a:extLst>
          </p:cNvPr>
          <p:cNvGrpSpPr/>
          <p:nvPr/>
        </p:nvGrpSpPr>
        <p:grpSpPr>
          <a:xfrm>
            <a:off x="15854951" y="4167288"/>
            <a:ext cx="1725187" cy="1725187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654C847-05A5-B3AB-0664-8DF36D97086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FE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EE368BFB-DE71-5E72-F779-20C2D32F341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2D6ACA44-7DD8-7588-4E04-BC1D38282D2E}"/>
              </a:ext>
            </a:extLst>
          </p:cNvPr>
          <p:cNvGrpSpPr/>
          <p:nvPr/>
        </p:nvGrpSpPr>
        <p:grpSpPr>
          <a:xfrm>
            <a:off x="-2241452" y="8314600"/>
            <a:ext cx="4482905" cy="4482905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42036701-3583-75B8-18B9-264667602E1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FE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05FCC3F7-C32D-0274-6172-E9089152C82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FE594F62-C43A-DD5A-4E39-1C9D77646D07}"/>
              </a:ext>
            </a:extLst>
          </p:cNvPr>
          <p:cNvSpPr txBox="1"/>
          <p:nvPr/>
        </p:nvSpPr>
        <p:spPr>
          <a:xfrm>
            <a:off x="7524444" y="3547860"/>
            <a:ext cx="8038036" cy="2114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16"/>
              </a:lnSpc>
            </a:pPr>
            <a:r>
              <a:rPr lang="en-US" sz="6099" b="1" dirty="0" err="1">
                <a:solidFill>
                  <a:srgbClr val="01070A"/>
                </a:solidFill>
                <a:latin typeface="Now Heavy"/>
                <a:ea typeface="Now Heavy"/>
                <a:cs typeface="Now Heavy"/>
                <a:sym typeface="Now Heavy"/>
              </a:rPr>
              <a:t>ReadVine</a:t>
            </a:r>
            <a:endParaRPr lang="en-US" sz="6099" b="1" dirty="0">
              <a:solidFill>
                <a:srgbClr val="01070A"/>
              </a:solidFill>
              <a:latin typeface="Now Heavy"/>
              <a:ea typeface="Now Heavy"/>
              <a:cs typeface="Now Heavy"/>
              <a:sym typeface="Now Heavy"/>
            </a:endParaRPr>
          </a:p>
          <a:p>
            <a:pPr algn="l">
              <a:lnSpc>
                <a:spcPts val="8416"/>
              </a:lnSpc>
            </a:pPr>
            <a:endParaRPr lang="en-US" sz="6099" b="1" dirty="0">
              <a:solidFill>
                <a:srgbClr val="01070A"/>
              </a:solidFill>
              <a:latin typeface="Now Heavy"/>
              <a:ea typeface="Now Heavy"/>
              <a:cs typeface="Now Heavy"/>
              <a:sym typeface="Now Heavy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D82963AE-7E69-8936-C41B-B134B9C61F6E}"/>
              </a:ext>
            </a:extLst>
          </p:cNvPr>
          <p:cNvSpPr txBox="1"/>
          <p:nvPr/>
        </p:nvSpPr>
        <p:spPr>
          <a:xfrm>
            <a:off x="7764513" y="5614425"/>
            <a:ext cx="5280962" cy="1889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7356" lvl="1" indent="-298678" algn="l">
              <a:lnSpc>
                <a:spcPts val="3818"/>
              </a:lnSpc>
              <a:buFont typeface="Arial"/>
              <a:buChar char="•"/>
            </a:pPr>
            <a:r>
              <a:rPr lang="en-US" sz="2766">
                <a:solidFill>
                  <a:srgbClr val="01070A"/>
                </a:solidFill>
                <a:latin typeface="Now"/>
                <a:ea typeface="Now"/>
                <a:cs typeface="Now"/>
                <a:sym typeface="Now"/>
              </a:rPr>
              <a:t>By Adil Ijaz</a:t>
            </a:r>
          </a:p>
          <a:p>
            <a:pPr marL="597356" lvl="1" indent="-298678" algn="l">
              <a:lnSpc>
                <a:spcPts val="3818"/>
              </a:lnSpc>
              <a:buFont typeface="Arial"/>
              <a:buChar char="•"/>
            </a:pPr>
            <a:r>
              <a:rPr lang="en-US" sz="2766">
                <a:solidFill>
                  <a:srgbClr val="01070A"/>
                </a:solidFill>
                <a:latin typeface="Now"/>
                <a:ea typeface="Now"/>
                <a:cs typeface="Now"/>
                <a:sym typeface="Now"/>
              </a:rPr>
              <a:t>Khaleeque Ahmed</a:t>
            </a:r>
          </a:p>
          <a:p>
            <a:pPr marL="597356" lvl="1" indent="-298678" algn="l">
              <a:lnSpc>
                <a:spcPts val="3818"/>
              </a:lnSpc>
              <a:buFont typeface="Arial"/>
              <a:buChar char="•"/>
            </a:pPr>
            <a:r>
              <a:rPr lang="en-US" sz="2766">
                <a:solidFill>
                  <a:srgbClr val="01070A"/>
                </a:solidFill>
                <a:latin typeface="Now"/>
                <a:ea typeface="Now"/>
                <a:cs typeface="Now"/>
                <a:sym typeface="Now"/>
              </a:rPr>
              <a:t>Muhammad Yousif</a:t>
            </a:r>
          </a:p>
          <a:p>
            <a:pPr marL="597356" lvl="1" indent="-298678" algn="l">
              <a:lnSpc>
                <a:spcPts val="3818"/>
              </a:lnSpc>
              <a:buFont typeface="Arial"/>
              <a:buChar char="•"/>
            </a:pPr>
            <a:r>
              <a:rPr lang="en-US" sz="2766">
                <a:solidFill>
                  <a:srgbClr val="01070A"/>
                </a:solidFill>
                <a:latin typeface="Now"/>
                <a:ea typeface="Now"/>
                <a:cs typeface="Now"/>
                <a:sym typeface="Now"/>
              </a:rPr>
              <a:t>Muhammad Zaheen</a:t>
            </a:r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E6DB32C5-2AEA-F5F8-00C6-05CC27D1A28C}"/>
              </a:ext>
            </a:extLst>
          </p:cNvPr>
          <p:cNvGrpSpPr/>
          <p:nvPr/>
        </p:nvGrpSpPr>
        <p:grpSpPr>
          <a:xfrm>
            <a:off x="14273417" y="2752767"/>
            <a:ext cx="674278" cy="674278"/>
            <a:chOff x="0" y="0"/>
            <a:chExt cx="812800" cy="81280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4B27CA67-F951-C995-7877-E09F0FF4316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FE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87726F5F-32DC-5F76-88CC-FD410306F1C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>
            <a:extLst>
              <a:ext uri="{FF2B5EF4-FFF2-40B4-BE49-F238E27FC236}">
                <a16:creationId xmlns:a16="http://schemas.microsoft.com/office/drawing/2014/main" id="{36DDE820-08B8-7E08-30F4-E7A259F9B027}"/>
              </a:ext>
            </a:extLst>
          </p:cNvPr>
          <p:cNvSpPr txBox="1"/>
          <p:nvPr/>
        </p:nvSpPr>
        <p:spPr>
          <a:xfrm>
            <a:off x="12333039" y="8235595"/>
            <a:ext cx="6458883" cy="1912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509"/>
              </a:lnSpc>
            </a:pPr>
            <a:r>
              <a:rPr lang="en-US" sz="11238" b="1">
                <a:solidFill>
                  <a:srgbClr val="01070A"/>
                </a:solidFill>
                <a:latin typeface="Now Heavy"/>
                <a:ea typeface="Now Heavy"/>
                <a:cs typeface="Now Heavy"/>
                <a:sym typeface="Now Heavy"/>
              </a:rPr>
              <a:t>Project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D6B18B76-2DE6-FD23-EA1B-DCC0235DA4F2}"/>
              </a:ext>
            </a:extLst>
          </p:cNvPr>
          <p:cNvSpPr txBox="1"/>
          <p:nvPr/>
        </p:nvSpPr>
        <p:spPr>
          <a:xfrm>
            <a:off x="12026053" y="7563491"/>
            <a:ext cx="8038036" cy="87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36"/>
              </a:lnSpc>
            </a:pPr>
            <a:r>
              <a:rPr lang="en-US" sz="5099" b="1">
                <a:solidFill>
                  <a:srgbClr val="01070A"/>
                </a:solidFill>
                <a:latin typeface="Now Bold"/>
                <a:ea typeface="Now Bold"/>
                <a:cs typeface="Now Bold"/>
                <a:sym typeface="Now Bold"/>
              </a:rPr>
              <a:t>DBMS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D8A11D3E-24A3-DBEC-7422-7F6BDB4FADC0}"/>
              </a:ext>
            </a:extLst>
          </p:cNvPr>
          <p:cNvSpPr txBox="1"/>
          <p:nvPr/>
        </p:nvSpPr>
        <p:spPr>
          <a:xfrm>
            <a:off x="7553223" y="4584293"/>
            <a:ext cx="8038036" cy="603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6"/>
              </a:lnSpc>
            </a:pPr>
            <a:r>
              <a:rPr lang="en-US" sz="3599" b="1">
                <a:solidFill>
                  <a:srgbClr val="01070A"/>
                </a:solidFill>
                <a:latin typeface="Now Bold"/>
                <a:ea typeface="Now Bold"/>
                <a:cs typeface="Now Bold"/>
                <a:sym typeface="Now Bold"/>
              </a:rPr>
              <a:t>Book Recommendation App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 descr="Books">
                <a:extLst>
                  <a:ext uri="{FF2B5EF4-FFF2-40B4-BE49-F238E27FC236}">
                    <a16:creationId xmlns:a16="http://schemas.microsoft.com/office/drawing/2014/main" id="{7EB4D844-084F-1448-E746-35FF375D223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98582" y="1374506"/>
              <a:ext cx="5968292" cy="683384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968292" cy="6833844"/>
                    </a:xfrm>
                    <a:prstGeom prst="rect">
                      <a:avLst/>
                    </a:prstGeom>
                  </am3d:spPr>
                  <am3d:camera>
                    <am3d:pos x="0" y="0" z="692361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64344" d="1000000"/>
                    <am3d:preTrans dx="0" dy="-882178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559120" ay="-694277" az="-112076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7726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 descr="Books">
                <a:extLst>
                  <a:ext uri="{FF2B5EF4-FFF2-40B4-BE49-F238E27FC236}">
                    <a16:creationId xmlns:a16="http://schemas.microsoft.com/office/drawing/2014/main" id="{7EB4D844-084F-1448-E746-35FF375D22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8582" y="1374506"/>
                <a:ext cx="5968292" cy="683384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92819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3" name="Group 3"/>
          <p:cNvGrpSpPr/>
          <p:nvPr/>
        </p:nvGrpSpPr>
        <p:grpSpPr>
          <a:xfrm>
            <a:off x="0" y="8620587"/>
            <a:ext cx="18288000" cy="2625302"/>
            <a:chOff x="0" y="0"/>
            <a:chExt cx="3315816" cy="4759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15816" cy="475996"/>
            </a:xfrm>
            <a:custGeom>
              <a:avLst/>
              <a:gdLst/>
              <a:ahLst/>
              <a:cxnLst/>
              <a:rect l="l" t="t" r="r" b="b"/>
              <a:pathLst>
                <a:path w="3315816" h="475996">
                  <a:moveTo>
                    <a:pt x="0" y="0"/>
                  </a:moveTo>
                  <a:lnTo>
                    <a:pt x="3315816" y="0"/>
                  </a:lnTo>
                  <a:lnTo>
                    <a:pt x="3315816" y="475996"/>
                  </a:lnTo>
                  <a:lnTo>
                    <a:pt x="0" y="475996"/>
                  </a:lnTo>
                  <a:close/>
                </a:path>
              </a:pathLst>
            </a:custGeom>
            <a:solidFill>
              <a:srgbClr val="9FCFE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315816" cy="514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46319" y="4439495"/>
            <a:ext cx="7339700" cy="4405953"/>
          </a:xfrm>
          <a:custGeom>
            <a:avLst/>
            <a:gdLst/>
            <a:ahLst/>
            <a:cxnLst/>
            <a:rect l="l" t="t" r="r" b="b"/>
            <a:pathLst>
              <a:path w="7339700" h="4405953">
                <a:moveTo>
                  <a:pt x="0" y="0"/>
                </a:moveTo>
                <a:lnTo>
                  <a:pt x="7339699" y="0"/>
                </a:lnTo>
                <a:lnTo>
                  <a:pt x="7339699" y="4405954"/>
                </a:lnTo>
                <a:lnTo>
                  <a:pt x="0" y="44059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7" name="TextBox 7"/>
          <p:cNvSpPr txBox="1"/>
          <p:nvPr/>
        </p:nvSpPr>
        <p:spPr>
          <a:xfrm>
            <a:off x="1477542" y="1423844"/>
            <a:ext cx="8768777" cy="780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55"/>
              </a:lnSpc>
            </a:pPr>
            <a:r>
              <a:rPr lang="en-US" sz="4677" b="1">
                <a:solidFill>
                  <a:srgbClr val="01070A"/>
                </a:solidFill>
                <a:latin typeface="Now Heavy"/>
                <a:ea typeface="Now Heavy"/>
                <a:cs typeface="Now Heavy"/>
                <a:sym typeface="Now Heavy"/>
              </a:rPr>
              <a:t>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1212" y="2553576"/>
            <a:ext cx="12438627" cy="3888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1"/>
              </a:lnSpc>
              <a:spcBef>
                <a:spcPct val="0"/>
              </a:spcBef>
            </a:pPr>
            <a:endParaRPr/>
          </a:p>
          <a:p>
            <a:pPr marL="640535" lvl="1" indent="-320267" algn="l">
              <a:lnSpc>
                <a:spcPts val="5191"/>
              </a:lnSpc>
              <a:spcBef>
                <a:spcPct val="0"/>
              </a:spcBef>
              <a:buFont typeface="Arial"/>
              <a:buChar char="•"/>
            </a:pPr>
            <a:r>
              <a:rPr lang="en-US" sz="2966" u="none" strike="noStrike">
                <a:solidFill>
                  <a:srgbClr val="01070A"/>
                </a:solidFill>
                <a:latin typeface="Now"/>
                <a:ea typeface="Now"/>
                <a:cs typeface="Now"/>
                <a:sym typeface="Now"/>
              </a:rPr>
              <a:t>To create an interactive desktop app that helps users discover, view, and save books using:</a:t>
            </a:r>
          </a:p>
          <a:p>
            <a:pPr marL="640535" lvl="1" indent="-320267" algn="l">
              <a:lnSpc>
                <a:spcPts val="5191"/>
              </a:lnSpc>
              <a:spcBef>
                <a:spcPct val="0"/>
              </a:spcBef>
              <a:buFont typeface="Arial"/>
              <a:buChar char="•"/>
            </a:pPr>
            <a:r>
              <a:rPr lang="en-US" sz="2966" u="none" strike="noStrike">
                <a:solidFill>
                  <a:srgbClr val="01070A"/>
                </a:solidFill>
                <a:latin typeface="Now"/>
                <a:ea typeface="Now"/>
                <a:cs typeface="Now"/>
                <a:sym typeface="Now"/>
              </a:rPr>
              <a:t>A clean CustomTkinter UI</a:t>
            </a:r>
          </a:p>
          <a:p>
            <a:pPr marL="640535" lvl="1" indent="-320267" algn="l">
              <a:lnSpc>
                <a:spcPts val="5191"/>
              </a:lnSpc>
              <a:spcBef>
                <a:spcPct val="0"/>
              </a:spcBef>
              <a:buFont typeface="Arial"/>
              <a:buChar char="•"/>
            </a:pPr>
            <a:r>
              <a:rPr lang="en-US" sz="2966" u="none" strike="noStrike">
                <a:solidFill>
                  <a:srgbClr val="01070A"/>
                </a:solidFill>
                <a:latin typeface="Now"/>
                <a:ea typeface="Now"/>
                <a:cs typeface="Now"/>
                <a:sym typeface="Now"/>
              </a:rPr>
              <a:t>Real-time Open Library API</a:t>
            </a:r>
          </a:p>
          <a:p>
            <a:pPr marL="640535" lvl="1" indent="-320267" algn="l">
              <a:lnSpc>
                <a:spcPts val="5191"/>
              </a:lnSpc>
              <a:spcBef>
                <a:spcPct val="0"/>
              </a:spcBef>
              <a:buFont typeface="Arial"/>
              <a:buChar char="•"/>
            </a:pPr>
            <a:r>
              <a:rPr lang="en-US" sz="2966" u="none" strike="noStrike">
                <a:solidFill>
                  <a:srgbClr val="01070A"/>
                </a:solidFill>
                <a:latin typeface="Now"/>
                <a:ea typeface="Now"/>
                <a:cs typeface="Now"/>
                <a:sym typeface="Now"/>
              </a:rPr>
              <a:t>MySQL database for saved favorites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9306" y="2525001"/>
            <a:ext cx="4843431" cy="68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28"/>
              </a:lnSpc>
            </a:pPr>
            <a:r>
              <a:rPr lang="en-US" sz="3330" b="1">
                <a:solidFill>
                  <a:srgbClr val="01070A"/>
                </a:solidFill>
                <a:latin typeface="Now Bold"/>
                <a:ea typeface="Now Bold"/>
                <a:cs typeface="Now Bold"/>
                <a:sym typeface="Now Bold"/>
              </a:rPr>
              <a:t>Objective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TextBox 3"/>
          <p:cNvSpPr txBox="1"/>
          <p:nvPr/>
        </p:nvSpPr>
        <p:spPr>
          <a:xfrm>
            <a:off x="1802942" y="1030748"/>
            <a:ext cx="9762969" cy="826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80"/>
              </a:lnSpc>
              <a:spcBef>
                <a:spcPct val="0"/>
              </a:spcBef>
            </a:pPr>
            <a:r>
              <a:rPr lang="en-US" sz="4913" b="1">
                <a:solidFill>
                  <a:srgbClr val="01070A"/>
                </a:solidFill>
                <a:latin typeface="Now Heavy"/>
                <a:ea typeface="Now Heavy"/>
                <a:cs typeface="Now Heavy"/>
                <a:sym typeface="Now Heavy"/>
              </a:rPr>
              <a:t>Tech Stack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624073" y="-29227"/>
            <a:ext cx="4626609" cy="9616611"/>
            <a:chOff x="0" y="0"/>
            <a:chExt cx="716359" cy="14889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16359" cy="1488984"/>
            </a:xfrm>
            <a:custGeom>
              <a:avLst/>
              <a:gdLst/>
              <a:ahLst/>
              <a:cxnLst/>
              <a:rect l="l" t="t" r="r" b="b"/>
              <a:pathLst>
                <a:path w="716359" h="1488984">
                  <a:moveTo>
                    <a:pt x="238915" y="1469915"/>
                  </a:moveTo>
                  <a:cubicBezTo>
                    <a:pt x="275641" y="1481429"/>
                    <a:pt x="317394" y="1488984"/>
                    <a:pt x="358372" y="1488984"/>
                  </a:cubicBezTo>
                  <a:cubicBezTo>
                    <a:pt x="399352" y="1488984"/>
                    <a:pt x="438785" y="1482507"/>
                    <a:pt x="475124" y="1470993"/>
                  </a:cubicBezTo>
                  <a:cubicBezTo>
                    <a:pt x="475898" y="1470634"/>
                    <a:pt x="476671" y="1470634"/>
                    <a:pt x="477444" y="1470275"/>
                  </a:cubicBezTo>
                  <a:cubicBezTo>
                    <a:pt x="613912" y="1424219"/>
                    <a:pt x="714426" y="1302605"/>
                    <a:pt x="716359" y="1145462"/>
                  </a:cubicBezTo>
                  <a:lnTo>
                    <a:pt x="716359" y="0"/>
                  </a:lnTo>
                  <a:lnTo>
                    <a:pt x="0" y="0"/>
                  </a:lnTo>
                  <a:lnTo>
                    <a:pt x="0" y="1144612"/>
                  </a:lnTo>
                  <a:cubicBezTo>
                    <a:pt x="1933" y="1303324"/>
                    <a:pt x="100901" y="1424939"/>
                    <a:pt x="238915" y="1469915"/>
                  </a:cubicBezTo>
                  <a:close/>
                </a:path>
              </a:pathLst>
            </a:custGeom>
            <a:solidFill>
              <a:srgbClr val="9FCFE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16359" cy="1400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342392" y="3423253"/>
            <a:ext cx="7189970" cy="4604930"/>
          </a:xfrm>
          <a:custGeom>
            <a:avLst/>
            <a:gdLst/>
            <a:ahLst/>
            <a:cxnLst/>
            <a:rect l="l" t="t" r="r" b="b"/>
            <a:pathLst>
              <a:path w="7189970" h="4604930">
                <a:moveTo>
                  <a:pt x="0" y="0"/>
                </a:moveTo>
                <a:lnTo>
                  <a:pt x="7189970" y="0"/>
                </a:lnTo>
                <a:lnTo>
                  <a:pt x="7189970" y="4604930"/>
                </a:lnTo>
                <a:lnTo>
                  <a:pt x="0" y="46049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8" name="Group 8"/>
          <p:cNvGrpSpPr/>
          <p:nvPr/>
        </p:nvGrpSpPr>
        <p:grpSpPr>
          <a:xfrm>
            <a:off x="-1018837" y="2305037"/>
            <a:ext cx="5518428" cy="667061"/>
            <a:chOff x="0" y="0"/>
            <a:chExt cx="1000552" cy="1209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00552" cy="120946"/>
            </a:xfrm>
            <a:custGeom>
              <a:avLst/>
              <a:gdLst/>
              <a:ahLst/>
              <a:cxnLst/>
              <a:rect l="l" t="t" r="r" b="b"/>
              <a:pathLst>
                <a:path w="1000552" h="120946">
                  <a:moveTo>
                    <a:pt x="0" y="0"/>
                  </a:moveTo>
                  <a:lnTo>
                    <a:pt x="1000552" y="0"/>
                  </a:lnTo>
                  <a:lnTo>
                    <a:pt x="1000552" y="120946"/>
                  </a:lnTo>
                  <a:lnTo>
                    <a:pt x="0" y="120946"/>
                  </a:lnTo>
                  <a:close/>
                </a:path>
              </a:pathLst>
            </a:custGeom>
            <a:solidFill>
              <a:srgbClr val="9FCFE7">
                <a:alpha val="43922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04775"/>
              <a:ext cx="1000552" cy="2257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24640" lvl="1" indent="-212320" algn="l">
                <a:lnSpc>
                  <a:spcPts val="3441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553344" y="2416184"/>
            <a:ext cx="1812972" cy="438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2"/>
              </a:lnSpc>
            </a:pPr>
            <a:r>
              <a:rPr lang="en-US" sz="2190" b="1">
                <a:solidFill>
                  <a:srgbClr val="01070A"/>
                </a:solidFill>
                <a:latin typeface="Now Bold"/>
                <a:ea typeface="Now Bold"/>
                <a:cs typeface="Now Bold"/>
                <a:sym typeface="Now Bold"/>
              </a:rPr>
              <a:t>Frontend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80170" y="2312732"/>
            <a:ext cx="1245545" cy="1307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23"/>
              </a:lnSpc>
              <a:spcBef>
                <a:spcPct val="0"/>
              </a:spcBef>
            </a:pPr>
            <a:r>
              <a:rPr lang="en-US" sz="7626" b="1" u="none" strike="noStrike">
                <a:solidFill>
                  <a:srgbClr val="01070A"/>
                </a:solidFill>
                <a:latin typeface="Now Heavy"/>
                <a:ea typeface="Now Heavy"/>
                <a:cs typeface="Now Heavy"/>
                <a:sym typeface="Now Heavy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25714" y="2945471"/>
            <a:ext cx="7317151" cy="361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551" lvl="1" indent="-194276" algn="l">
              <a:lnSpc>
                <a:spcPts val="3149"/>
              </a:lnSpc>
              <a:spcBef>
                <a:spcPct val="0"/>
              </a:spcBef>
              <a:buFont typeface="Arial"/>
              <a:buChar char="•"/>
            </a:pPr>
            <a:r>
              <a:rPr lang="en-US" sz="1799">
                <a:solidFill>
                  <a:srgbClr val="01070A"/>
                </a:solidFill>
                <a:latin typeface="Now"/>
                <a:ea typeface="Now"/>
                <a:cs typeface="Now"/>
                <a:sym typeface="Now"/>
              </a:rPr>
              <a:t>C</a:t>
            </a:r>
            <a:r>
              <a:rPr lang="en-US" sz="1799" u="none" strike="noStrike">
                <a:solidFill>
                  <a:srgbClr val="01070A"/>
                </a:solidFill>
                <a:latin typeface="Now"/>
                <a:ea typeface="Now"/>
                <a:cs typeface="Now"/>
                <a:sym typeface="Now"/>
              </a:rPr>
              <a:t>ustomTkinter (themed Tkinter)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-1018837" y="4033513"/>
            <a:ext cx="6181290" cy="1279183"/>
            <a:chOff x="0" y="0"/>
            <a:chExt cx="8241720" cy="1705577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8241720" cy="889415"/>
              <a:chOff x="0" y="0"/>
              <a:chExt cx="1120736" cy="12094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120736" cy="120946"/>
              </a:xfrm>
              <a:custGeom>
                <a:avLst/>
                <a:gdLst/>
                <a:ahLst/>
                <a:cxnLst/>
                <a:rect l="l" t="t" r="r" b="b"/>
                <a:pathLst>
                  <a:path w="1120736" h="120946">
                    <a:moveTo>
                      <a:pt x="0" y="0"/>
                    </a:moveTo>
                    <a:lnTo>
                      <a:pt x="1120736" y="0"/>
                    </a:lnTo>
                    <a:lnTo>
                      <a:pt x="1120736" y="120946"/>
                    </a:lnTo>
                    <a:lnTo>
                      <a:pt x="0" y="120946"/>
                    </a:lnTo>
                    <a:close/>
                  </a:path>
                </a:pathLst>
              </a:custGeom>
              <a:solidFill>
                <a:srgbClr val="9FCFE7">
                  <a:alpha val="43922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104775"/>
                <a:ext cx="1120736" cy="225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424640" lvl="1" indent="-212320" algn="l">
                  <a:lnSpc>
                    <a:spcPts val="3441"/>
                  </a:lnSpc>
                  <a:spcBef>
                    <a:spcPct val="0"/>
                  </a:spcBef>
                  <a:buFont typeface="Arial"/>
                  <a:buChar char="•"/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4762909" y="137936"/>
              <a:ext cx="3153195" cy="568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32"/>
                </a:lnSpc>
              </a:pPr>
              <a:r>
                <a:rPr lang="en-US" sz="2190" b="1">
                  <a:solidFill>
                    <a:srgbClr val="01070A"/>
                  </a:solidFill>
                  <a:latin typeface="Now Bold"/>
                  <a:ea typeface="Now Bold"/>
                  <a:cs typeface="Now Bold"/>
                  <a:sym typeface="Now Bold"/>
                </a:rPr>
                <a:t>Backend API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932009" y="6350"/>
              <a:ext cx="1660726" cy="16992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523"/>
                </a:lnSpc>
                <a:spcBef>
                  <a:spcPct val="0"/>
                </a:spcBef>
              </a:pPr>
              <a:r>
                <a:rPr lang="en-US" sz="7626" b="1">
                  <a:solidFill>
                    <a:srgbClr val="01070A"/>
                  </a:solidFill>
                  <a:latin typeface="Now Heavy"/>
                  <a:ea typeface="Now Heavy"/>
                  <a:cs typeface="Now Heavy"/>
                  <a:sym typeface="Now Heavy"/>
                </a:rPr>
                <a:t>02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425714" y="4754162"/>
            <a:ext cx="7317151" cy="361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551" lvl="1" indent="-194276" algn="l">
              <a:lnSpc>
                <a:spcPts val="3149"/>
              </a:lnSpc>
              <a:spcBef>
                <a:spcPct val="0"/>
              </a:spcBef>
              <a:buFont typeface="Arial"/>
              <a:buChar char="•"/>
            </a:pPr>
            <a:r>
              <a:rPr lang="en-US" sz="1799">
                <a:solidFill>
                  <a:srgbClr val="01070A"/>
                </a:solidFill>
                <a:latin typeface="Now"/>
                <a:ea typeface="Now"/>
                <a:cs typeface="Now"/>
                <a:sym typeface="Now"/>
              </a:rPr>
              <a:t>O</a:t>
            </a:r>
            <a:r>
              <a:rPr lang="en-US" sz="1799" u="none" strike="noStrike">
                <a:solidFill>
                  <a:srgbClr val="01070A"/>
                </a:solidFill>
                <a:latin typeface="Now"/>
                <a:ea typeface="Now"/>
                <a:cs typeface="Now"/>
                <a:sym typeface="Now"/>
              </a:rPr>
              <a:t>pen Library API (RESTful)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-951412" y="5725718"/>
            <a:ext cx="6754253" cy="1279183"/>
            <a:chOff x="0" y="0"/>
            <a:chExt cx="9005670" cy="1705577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9005670" cy="889415"/>
              <a:chOff x="0" y="0"/>
              <a:chExt cx="1224620" cy="120946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224620" cy="120946"/>
              </a:xfrm>
              <a:custGeom>
                <a:avLst/>
                <a:gdLst/>
                <a:ahLst/>
                <a:cxnLst/>
                <a:rect l="l" t="t" r="r" b="b"/>
                <a:pathLst>
                  <a:path w="1224620" h="120946">
                    <a:moveTo>
                      <a:pt x="0" y="0"/>
                    </a:moveTo>
                    <a:lnTo>
                      <a:pt x="1224620" y="0"/>
                    </a:lnTo>
                    <a:lnTo>
                      <a:pt x="1224620" y="120946"/>
                    </a:lnTo>
                    <a:lnTo>
                      <a:pt x="0" y="120946"/>
                    </a:lnTo>
                    <a:close/>
                  </a:path>
                </a:pathLst>
              </a:custGeom>
              <a:solidFill>
                <a:srgbClr val="9FCFE7">
                  <a:alpha val="43922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104775"/>
                <a:ext cx="1224620" cy="225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424640" lvl="1" indent="-212320" algn="l">
                  <a:lnSpc>
                    <a:spcPts val="3441"/>
                  </a:lnSpc>
                  <a:spcBef>
                    <a:spcPct val="0"/>
                  </a:spcBef>
                  <a:buFont typeface="Arial"/>
                  <a:buChar char="•"/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4762909" y="137936"/>
              <a:ext cx="3967235" cy="568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32"/>
                </a:lnSpc>
              </a:pPr>
              <a:r>
                <a:rPr lang="en-US" sz="2190" b="1">
                  <a:solidFill>
                    <a:srgbClr val="01070A"/>
                  </a:solidFill>
                  <a:latin typeface="Now Bold"/>
                  <a:ea typeface="Now Bold"/>
                  <a:cs typeface="Now Bold"/>
                  <a:sym typeface="Now Bold"/>
                </a:rPr>
                <a:t>Image Processing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2932009" y="6350"/>
              <a:ext cx="1830899" cy="16992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523"/>
                </a:lnSpc>
                <a:spcBef>
                  <a:spcPct val="0"/>
                </a:spcBef>
              </a:pPr>
              <a:r>
                <a:rPr lang="en-US" sz="7626" b="1">
                  <a:solidFill>
                    <a:srgbClr val="01070A"/>
                  </a:solidFill>
                  <a:latin typeface="Now Heavy"/>
                  <a:ea typeface="Now Heavy"/>
                  <a:cs typeface="Now Heavy"/>
                  <a:sym typeface="Now Heavy"/>
                </a:rPr>
                <a:t>03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2425714" y="6509811"/>
            <a:ext cx="7317151" cy="361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551" lvl="1" indent="-194276" algn="l">
              <a:lnSpc>
                <a:spcPts val="3149"/>
              </a:lnSpc>
              <a:spcBef>
                <a:spcPct val="0"/>
              </a:spcBef>
              <a:buFont typeface="Arial"/>
              <a:buChar char="•"/>
            </a:pPr>
            <a:r>
              <a:rPr lang="en-US" sz="1799" u="none" strike="noStrike">
                <a:solidFill>
                  <a:srgbClr val="01070A"/>
                </a:solidFill>
                <a:latin typeface="Now"/>
                <a:ea typeface="Now"/>
                <a:cs typeface="Now"/>
                <a:sym typeface="Now"/>
              </a:rPr>
              <a:t>Pillow (PIL)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-1018837" y="7414476"/>
            <a:ext cx="6754253" cy="1279183"/>
            <a:chOff x="0" y="0"/>
            <a:chExt cx="9005670" cy="1705577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9005670" cy="889415"/>
              <a:chOff x="0" y="0"/>
              <a:chExt cx="1224620" cy="120946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224620" cy="120946"/>
              </a:xfrm>
              <a:custGeom>
                <a:avLst/>
                <a:gdLst/>
                <a:ahLst/>
                <a:cxnLst/>
                <a:rect l="l" t="t" r="r" b="b"/>
                <a:pathLst>
                  <a:path w="1224620" h="120946">
                    <a:moveTo>
                      <a:pt x="0" y="0"/>
                    </a:moveTo>
                    <a:lnTo>
                      <a:pt x="1224620" y="0"/>
                    </a:lnTo>
                    <a:lnTo>
                      <a:pt x="1224620" y="120946"/>
                    </a:lnTo>
                    <a:lnTo>
                      <a:pt x="0" y="120946"/>
                    </a:lnTo>
                    <a:close/>
                  </a:path>
                </a:pathLst>
              </a:custGeom>
              <a:solidFill>
                <a:srgbClr val="9FCFE7">
                  <a:alpha val="43922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-104775"/>
                <a:ext cx="1224620" cy="225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424640" lvl="1" indent="-212320" algn="l">
                  <a:lnSpc>
                    <a:spcPts val="3441"/>
                  </a:lnSpc>
                  <a:spcBef>
                    <a:spcPct val="0"/>
                  </a:spcBef>
                  <a:buFont typeface="Arial"/>
                  <a:buChar char="•"/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4762909" y="137936"/>
              <a:ext cx="3967235" cy="568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32"/>
                </a:lnSpc>
              </a:pPr>
              <a:r>
                <a:rPr lang="en-US" sz="2190" b="1">
                  <a:solidFill>
                    <a:srgbClr val="01070A"/>
                  </a:solidFill>
                  <a:latin typeface="Now Bold"/>
                  <a:ea typeface="Now Bold"/>
                  <a:cs typeface="Now Bold"/>
                  <a:sym typeface="Now Bold"/>
                </a:rPr>
                <a:t>Database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2932009" y="6350"/>
              <a:ext cx="1830899" cy="16992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523"/>
                </a:lnSpc>
                <a:spcBef>
                  <a:spcPct val="0"/>
                </a:spcBef>
              </a:pPr>
              <a:r>
                <a:rPr lang="en-US" sz="7626" b="1">
                  <a:solidFill>
                    <a:srgbClr val="01070A"/>
                  </a:solidFill>
                  <a:latin typeface="Now Heavy"/>
                  <a:ea typeface="Now Heavy"/>
                  <a:cs typeface="Now Heavy"/>
                  <a:sym typeface="Now Heavy"/>
                </a:rPr>
                <a:t>04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2358289" y="8198569"/>
            <a:ext cx="7317151" cy="361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551" lvl="1" indent="-194276" algn="l">
              <a:lnSpc>
                <a:spcPts val="3149"/>
              </a:lnSpc>
              <a:spcBef>
                <a:spcPct val="0"/>
              </a:spcBef>
              <a:buFont typeface="Arial"/>
              <a:buChar char="•"/>
            </a:pPr>
            <a:r>
              <a:rPr lang="en-US" sz="1799">
                <a:solidFill>
                  <a:srgbClr val="01070A"/>
                </a:solidFill>
                <a:latin typeface="Now"/>
                <a:ea typeface="Now"/>
                <a:cs typeface="Now"/>
                <a:sym typeface="Now"/>
              </a:rPr>
              <a:t>MySQL Connect</a:t>
            </a:r>
            <a:r>
              <a:rPr lang="en-US" sz="1799" u="none" strike="noStrike">
                <a:solidFill>
                  <a:srgbClr val="01070A"/>
                </a:solidFill>
                <a:latin typeface="Now"/>
                <a:ea typeface="Now"/>
                <a:cs typeface="Now"/>
                <a:sym typeface="Now"/>
              </a:rPr>
              <a:t>or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AutoShape 3"/>
          <p:cNvSpPr/>
          <p:nvPr/>
        </p:nvSpPr>
        <p:spPr>
          <a:xfrm flipH="1">
            <a:off x="5269058" y="4491462"/>
            <a:ext cx="0" cy="386800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PK"/>
          </a:p>
        </p:txBody>
      </p:sp>
      <p:sp>
        <p:nvSpPr>
          <p:cNvPr id="4" name="AutoShape 4"/>
          <p:cNvSpPr/>
          <p:nvPr/>
        </p:nvSpPr>
        <p:spPr>
          <a:xfrm flipH="1">
            <a:off x="9728491" y="4491396"/>
            <a:ext cx="0" cy="386807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PK"/>
          </a:p>
        </p:txBody>
      </p:sp>
      <p:sp>
        <p:nvSpPr>
          <p:cNvPr id="5" name="Freeform 5"/>
          <p:cNvSpPr/>
          <p:nvPr/>
        </p:nvSpPr>
        <p:spPr>
          <a:xfrm>
            <a:off x="12413841" y="0"/>
            <a:ext cx="12328989" cy="10287000"/>
          </a:xfrm>
          <a:custGeom>
            <a:avLst/>
            <a:gdLst/>
            <a:ahLst/>
            <a:cxnLst/>
            <a:rect l="l" t="t" r="r" b="b"/>
            <a:pathLst>
              <a:path w="12328989" h="10287000">
                <a:moveTo>
                  <a:pt x="0" y="0"/>
                </a:moveTo>
                <a:lnTo>
                  <a:pt x="12328988" y="0"/>
                </a:lnTo>
                <a:lnTo>
                  <a:pt x="1232898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500" r="-12499"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6" name="Group 6"/>
          <p:cNvGrpSpPr/>
          <p:nvPr/>
        </p:nvGrpSpPr>
        <p:grpSpPr>
          <a:xfrm>
            <a:off x="0" y="4340665"/>
            <a:ext cx="14534052" cy="4730145"/>
            <a:chOff x="0" y="0"/>
            <a:chExt cx="19378736" cy="6306859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9378736" cy="6306859"/>
              <a:chOff x="0" y="0"/>
              <a:chExt cx="2635184" cy="85762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635184" cy="857627"/>
              </a:xfrm>
              <a:custGeom>
                <a:avLst/>
                <a:gdLst/>
                <a:ahLst/>
                <a:cxnLst/>
                <a:rect l="l" t="t" r="r" b="b"/>
                <a:pathLst>
                  <a:path w="2635184" h="857627">
                    <a:moveTo>
                      <a:pt x="0" y="0"/>
                    </a:moveTo>
                    <a:lnTo>
                      <a:pt x="2635184" y="0"/>
                    </a:lnTo>
                    <a:lnTo>
                      <a:pt x="2635184" y="857627"/>
                    </a:lnTo>
                    <a:lnTo>
                      <a:pt x="0" y="857627"/>
                    </a:lnTo>
                    <a:close/>
                  </a:path>
                </a:pathLst>
              </a:custGeom>
              <a:solidFill>
                <a:srgbClr val="9FCFE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2635184" cy="8957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461522" y="136915"/>
              <a:ext cx="4424343" cy="1226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32"/>
                </a:lnSpc>
              </a:pPr>
              <a:r>
                <a:rPr lang="en-US" sz="2190" b="1">
                  <a:solidFill>
                    <a:srgbClr val="01070A"/>
                  </a:solidFill>
                  <a:latin typeface="Now Bold"/>
                  <a:ea typeface="Now Bold"/>
                  <a:cs typeface="Now Bold"/>
                  <a:sym typeface="Now Bold"/>
                </a:rPr>
                <a:t>🔍 Search for Books (Real-Time API)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71208" y="1521722"/>
              <a:ext cx="6243060" cy="3704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50820" lvl="1" indent="-175410" algn="l">
                <a:lnSpc>
                  <a:spcPts val="2843"/>
                </a:lnSpc>
                <a:buFont typeface="Arial"/>
                <a:buChar char="•"/>
              </a:pPr>
              <a:r>
                <a:rPr lang="en-US" sz="1624">
                  <a:solidFill>
                    <a:srgbClr val="01070A"/>
                  </a:solidFill>
                  <a:latin typeface="Now"/>
                  <a:ea typeface="Now"/>
                  <a:cs typeface="Now"/>
                  <a:sym typeface="Now"/>
                </a:rPr>
                <a:t>Use</a:t>
              </a:r>
              <a:r>
                <a:rPr lang="en-US" sz="1624" u="none" strike="noStrike">
                  <a:solidFill>
                    <a:srgbClr val="01070A"/>
                  </a:solidFill>
                  <a:latin typeface="Now"/>
                  <a:ea typeface="Now"/>
                  <a:cs typeface="Now"/>
                  <a:sym typeface="Now"/>
                </a:rPr>
                <a:t>rs can type any keyword (title, author, genre, etc.)</a:t>
              </a:r>
            </a:p>
            <a:p>
              <a:pPr marL="350820" lvl="1" indent="-175410" algn="l">
                <a:lnSpc>
                  <a:spcPts val="2843"/>
                </a:lnSpc>
                <a:buFont typeface="Arial"/>
                <a:buChar char="•"/>
              </a:pPr>
              <a:r>
                <a:rPr lang="en-US" sz="1624" u="none" strike="noStrike">
                  <a:solidFill>
                    <a:srgbClr val="01070A"/>
                  </a:solidFill>
                  <a:latin typeface="Now"/>
                  <a:ea typeface="Now"/>
                  <a:cs typeface="Now"/>
                  <a:sym typeface="Now"/>
                </a:rPr>
                <a:t>App sends a request to the Open Library API</a:t>
              </a:r>
            </a:p>
            <a:p>
              <a:pPr marL="350820" lvl="1" indent="-175410" algn="l">
                <a:lnSpc>
                  <a:spcPts val="2843"/>
                </a:lnSpc>
                <a:buFont typeface="Arial"/>
                <a:buChar char="•"/>
              </a:pPr>
              <a:r>
                <a:rPr lang="en-US" sz="1624" u="none" strike="noStrike">
                  <a:solidFill>
                    <a:srgbClr val="01070A"/>
                  </a:solidFill>
                  <a:latin typeface="Now"/>
                  <a:ea typeface="Now"/>
                  <a:cs typeface="Now"/>
                  <a:sym typeface="Now"/>
                </a:rPr>
                <a:t>Returns a list of matching books instantly</a:t>
              </a:r>
            </a:p>
            <a:p>
              <a:pPr marL="350820" lvl="1" indent="-175410" algn="l">
                <a:lnSpc>
                  <a:spcPts val="2843"/>
                </a:lnSpc>
                <a:buFont typeface="Arial"/>
                <a:buChar char="•"/>
              </a:pPr>
              <a:r>
                <a:rPr lang="en-US" sz="1624" u="none" strike="noStrike">
                  <a:solidFill>
                    <a:srgbClr val="01070A"/>
                  </a:solidFill>
                  <a:latin typeface="Now"/>
                  <a:ea typeface="Now"/>
                  <a:cs typeface="Now"/>
                  <a:sym typeface="Now"/>
                </a:rPr>
                <a:t>Displays top 8 relevant results to avoid clutter</a:t>
              </a:r>
            </a:p>
            <a:p>
              <a:pPr algn="l">
                <a:lnSpc>
                  <a:spcPts val="2843"/>
                </a:lnSpc>
              </a:pPr>
              <a:endParaRPr lang="en-US" sz="1624" u="none" strike="noStrike">
                <a:solidFill>
                  <a:srgbClr val="01070A"/>
                </a:solidFill>
                <a:latin typeface="Now"/>
                <a:ea typeface="Now"/>
                <a:cs typeface="Now"/>
                <a:sym typeface="Now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317511" y="136915"/>
              <a:ext cx="4424343" cy="1226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32"/>
                </a:lnSpc>
              </a:pPr>
              <a:r>
                <a:rPr lang="en-US" sz="2190" b="1">
                  <a:solidFill>
                    <a:srgbClr val="01070A"/>
                  </a:solidFill>
                  <a:latin typeface="Now Bold"/>
                  <a:ea typeface="Now Bold"/>
                  <a:cs typeface="Now Bold"/>
                  <a:sym typeface="Now Bold"/>
                </a:rPr>
                <a:t>📖 View Detailed Information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317511" y="1051587"/>
              <a:ext cx="5357107" cy="41751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43"/>
                </a:lnSpc>
              </a:pPr>
              <a:endParaRPr/>
            </a:p>
            <a:p>
              <a:pPr marL="350820" lvl="1" indent="-175410" algn="l">
                <a:lnSpc>
                  <a:spcPts val="2843"/>
                </a:lnSpc>
                <a:buFont typeface="Arial"/>
                <a:buChar char="•"/>
              </a:pPr>
              <a:r>
                <a:rPr lang="en-US" sz="1624" u="none" strike="noStrike">
                  <a:solidFill>
                    <a:srgbClr val="01070A"/>
                  </a:solidFill>
                  <a:latin typeface="Now"/>
                  <a:ea typeface="Now"/>
                  <a:cs typeface="Now"/>
                  <a:sym typeface="Now"/>
                </a:rPr>
                <a:t>Book Cover (via Open Library cover API)</a:t>
              </a:r>
            </a:p>
            <a:p>
              <a:pPr marL="350820" lvl="1" indent="-175410" algn="l">
                <a:lnSpc>
                  <a:spcPts val="2843"/>
                </a:lnSpc>
                <a:buFont typeface="Arial"/>
                <a:buChar char="•"/>
              </a:pPr>
              <a:r>
                <a:rPr lang="en-US" sz="1624" u="none" strike="noStrike">
                  <a:solidFill>
                    <a:srgbClr val="01070A"/>
                  </a:solidFill>
                  <a:latin typeface="Now"/>
                  <a:ea typeface="Now"/>
                  <a:cs typeface="Now"/>
                  <a:sym typeface="Now"/>
                </a:rPr>
                <a:t>Title and Author(s)</a:t>
              </a:r>
            </a:p>
            <a:p>
              <a:pPr marL="350820" lvl="1" indent="-175410" algn="l">
                <a:lnSpc>
                  <a:spcPts val="2843"/>
                </a:lnSpc>
                <a:buFont typeface="Arial"/>
                <a:buChar char="•"/>
              </a:pPr>
              <a:r>
                <a:rPr lang="en-US" sz="1624" u="none" strike="noStrike">
                  <a:solidFill>
                    <a:srgbClr val="01070A"/>
                  </a:solidFill>
                  <a:latin typeface="Now"/>
                  <a:ea typeface="Now"/>
                  <a:cs typeface="Now"/>
                  <a:sym typeface="Now"/>
                </a:rPr>
                <a:t>Short Description (fetched from the book's OLID using Works API)</a:t>
              </a:r>
            </a:p>
            <a:p>
              <a:pPr marL="350820" lvl="1" indent="-175410" algn="l">
                <a:lnSpc>
                  <a:spcPts val="2843"/>
                </a:lnSpc>
                <a:buFont typeface="Arial"/>
                <a:buChar char="•"/>
              </a:pPr>
              <a:r>
                <a:rPr lang="en-US" sz="1624" u="none" strike="noStrike">
                  <a:solidFill>
                    <a:srgbClr val="01070A"/>
                  </a:solidFill>
                  <a:latin typeface="Now"/>
                  <a:ea typeface="Now"/>
                  <a:cs typeface="Now"/>
                  <a:sym typeface="Now"/>
                </a:rPr>
                <a:t>Description is truncated after 150 characters for readability</a:t>
              </a:r>
            </a:p>
            <a:p>
              <a:pPr algn="l">
                <a:lnSpc>
                  <a:spcPts val="2843"/>
                </a:lnSpc>
              </a:pPr>
              <a:endParaRPr lang="en-US" sz="1624" u="none" strike="noStrike">
                <a:solidFill>
                  <a:srgbClr val="01070A"/>
                </a:solidFill>
                <a:latin typeface="Now"/>
                <a:ea typeface="Now"/>
                <a:cs typeface="Now"/>
                <a:sym typeface="Now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3263421" y="136915"/>
              <a:ext cx="4424343" cy="1226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32"/>
                </a:lnSpc>
              </a:pPr>
              <a:r>
                <a:rPr lang="en-US" sz="2190" b="1">
                  <a:solidFill>
                    <a:srgbClr val="01070A"/>
                  </a:solidFill>
                  <a:latin typeface="Now Bold"/>
                  <a:ea typeface="Now Bold"/>
                  <a:cs typeface="Now Bold"/>
                  <a:sym typeface="Now Bold"/>
                </a:rPr>
                <a:t>❤️📂 Favorites Management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3377721" y="1521722"/>
              <a:ext cx="5357107" cy="46452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50820" lvl="1" indent="-175410" algn="l">
                <a:lnSpc>
                  <a:spcPts val="2843"/>
                </a:lnSpc>
                <a:buFont typeface="Arial"/>
                <a:buChar char="•"/>
              </a:pPr>
              <a:r>
                <a:rPr lang="en-US" sz="1624">
                  <a:solidFill>
                    <a:srgbClr val="01070A"/>
                  </a:solidFill>
                  <a:latin typeface="Now"/>
                  <a:ea typeface="Now"/>
                  <a:cs typeface="Now"/>
                  <a:sym typeface="Now"/>
                </a:rPr>
                <a:t>U</a:t>
              </a:r>
              <a:r>
                <a:rPr lang="en-US" sz="1624" u="none" strike="noStrike">
                  <a:solidFill>
                    <a:srgbClr val="01070A"/>
                  </a:solidFill>
                  <a:latin typeface="Now"/>
                  <a:ea typeface="Now"/>
                  <a:cs typeface="Now"/>
                  <a:sym typeface="Now"/>
                </a:rPr>
                <a:t>sers can click "❤ Add to Favorites"</a:t>
              </a:r>
            </a:p>
            <a:p>
              <a:pPr marL="350820" lvl="1" indent="-175410" algn="l">
                <a:lnSpc>
                  <a:spcPts val="2843"/>
                </a:lnSpc>
                <a:buFont typeface="Arial"/>
                <a:buChar char="•"/>
              </a:pPr>
              <a:r>
                <a:rPr lang="en-US" sz="1624" u="none" strike="noStrike">
                  <a:solidFill>
                    <a:srgbClr val="01070A"/>
                  </a:solidFill>
                  <a:latin typeface="Now"/>
                  <a:ea typeface="Now"/>
                  <a:cs typeface="Now"/>
                  <a:sym typeface="Now"/>
                </a:rPr>
                <a:t>Saves selected book details into MySQL database</a:t>
              </a:r>
            </a:p>
            <a:p>
              <a:pPr marL="350820" lvl="1" indent="-175410" algn="l">
                <a:lnSpc>
                  <a:spcPts val="2843"/>
                </a:lnSpc>
                <a:buFont typeface="Arial"/>
                <a:buChar char="•"/>
              </a:pPr>
              <a:r>
                <a:rPr lang="en-US" sz="1624" u="none" strike="noStrike">
                  <a:solidFill>
                    <a:srgbClr val="01070A"/>
                  </a:solidFill>
                  <a:latin typeface="Now"/>
                  <a:ea typeface="Now"/>
                  <a:cs typeface="Now"/>
                  <a:sym typeface="Now"/>
                </a:rPr>
                <a:t>"View Favorites" button retrieves all saved books</a:t>
              </a:r>
            </a:p>
            <a:p>
              <a:pPr marL="350820" lvl="1" indent="-175410" algn="l">
                <a:lnSpc>
                  <a:spcPts val="2843"/>
                </a:lnSpc>
                <a:buFont typeface="Arial"/>
                <a:buChar char="•"/>
              </a:pPr>
              <a:r>
                <a:rPr lang="en-US" sz="1624" u="none" strike="noStrike">
                  <a:solidFill>
                    <a:srgbClr val="01070A"/>
                  </a:solidFill>
                  <a:latin typeface="Now"/>
                  <a:ea typeface="Now"/>
                  <a:cs typeface="Now"/>
                  <a:sym typeface="Now"/>
                </a:rPr>
                <a:t>Stored books are displayed in the same card layout</a:t>
              </a:r>
            </a:p>
            <a:p>
              <a:pPr marL="350820" lvl="1" indent="-175410" algn="l">
                <a:lnSpc>
                  <a:spcPts val="2843"/>
                </a:lnSpc>
                <a:buFont typeface="Arial"/>
                <a:buChar char="•"/>
              </a:pPr>
              <a:r>
                <a:rPr lang="en-US" sz="1624" u="none" strike="noStrike">
                  <a:solidFill>
                    <a:srgbClr val="01070A"/>
                  </a:solidFill>
                  <a:latin typeface="Now"/>
                  <a:ea typeface="Now"/>
                  <a:cs typeface="Now"/>
                  <a:sym typeface="Now"/>
                </a:rPr>
                <a:t>Allows offline access to previously saved books</a:t>
              </a:r>
            </a:p>
            <a:p>
              <a:pPr algn="l">
                <a:lnSpc>
                  <a:spcPts val="2843"/>
                </a:lnSpc>
              </a:pPr>
              <a:endParaRPr lang="en-US" sz="1624" u="none" strike="noStrike">
                <a:solidFill>
                  <a:srgbClr val="01070A"/>
                </a:solidFill>
                <a:latin typeface="Now"/>
                <a:ea typeface="Now"/>
                <a:cs typeface="Now"/>
                <a:sym typeface="Now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87421" y="1126988"/>
            <a:ext cx="3181707" cy="981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25"/>
              </a:lnSpc>
              <a:spcBef>
                <a:spcPct val="0"/>
              </a:spcBef>
            </a:pPr>
            <a:r>
              <a:rPr lang="en-US" sz="5743" b="1">
                <a:solidFill>
                  <a:srgbClr val="01070A"/>
                </a:solidFill>
                <a:latin typeface="Now Heavy"/>
                <a:ea typeface="Now Heavy"/>
                <a:cs typeface="Now Heavy"/>
                <a:sym typeface="Now Heavy"/>
              </a:rPr>
              <a:t>Features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87421" y="2193944"/>
            <a:ext cx="9631961" cy="1736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7"/>
              </a:lnSpc>
            </a:pPr>
            <a:r>
              <a:rPr lang="en-US" sz="2027">
                <a:solidFill>
                  <a:srgbClr val="01070A"/>
                </a:solidFill>
                <a:latin typeface="Now"/>
                <a:ea typeface="Now"/>
                <a:cs typeface="Now"/>
                <a:sym typeface="Now"/>
              </a:rPr>
              <a:t>The Book Recommendation App is packed with user-friendly features to enhance your reading journey, from real-time book search to personalized favorites, it combines functionality with a sleek interface. Explore, save, and revisit your favorite books—all in one modern, intuitive platform.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3" name="Group 3"/>
          <p:cNvGrpSpPr/>
          <p:nvPr/>
        </p:nvGrpSpPr>
        <p:grpSpPr>
          <a:xfrm rot="2035800">
            <a:off x="8404295" y="902698"/>
            <a:ext cx="8012064" cy="9150414"/>
            <a:chOff x="0" y="0"/>
            <a:chExt cx="9522000" cy="108748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521952" cy="10874883"/>
            </a:xfrm>
            <a:custGeom>
              <a:avLst/>
              <a:gdLst/>
              <a:ahLst/>
              <a:cxnLst/>
              <a:rect l="l" t="t" r="r" b="b"/>
              <a:pathLst>
                <a:path w="9521952" h="10874883">
                  <a:moveTo>
                    <a:pt x="7898892" y="7628636"/>
                  </a:moveTo>
                  <a:cubicBezTo>
                    <a:pt x="9521952" y="5897372"/>
                    <a:pt x="9413749" y="3192145"/>
                    <a:pt x="7682485" y="1568958"/>
                  </a:cubicBezTo>
                  <a:cubicBezTo>
                    <a:pt x="5897118" y="0"/>
                    <a:pt x="3192018" y="108204"/>
                    <a:pt x="1623060" y="1839595"/>
                  </a:cubicBezTo>
                  <a:cubicBezTo>
                    <a:pt x="0" y="3570859"/>
                    <a:pt x="162306" y="6276086"/>
                    <a:pt x="1893570" y="7899146"/>
                  </a:cubicBezTo>
                  <a:cubicBezTo>
                    <a:pt x="2272284" y="8277860"/>
                    <a:pt x="2759202" y="8548370"/>
                    <a:pt x="3246120" y="8710676"/>
                  </a:cubicBezTo>
                  <a:cubicBezTo>
                    <a:pt x="3408426" y="9900920"/>
                    <a:pt x="2867406" y="10874883"/>
                    <a:pt x="2867406" y="10874883"/>
                  </a:cubicBezTo>
                  <a:cubicBezTo>
                    <a:pt x="4869180" y="9035288"/>
                    <a:pt x="4869180" y="9035288"/>
                    <a:pt x="4869180" y="9035288"/>
                  </a:cubicBezTo>
                  <a:cubicBezTo>
                    <a:pt x="6005322" y="8981186"/>
                    <a:pt x="7087362" y="8494268"/>
                    <a:pt x="7898892" y="7628636"/>
                  </a:cubicBezTo>
                  <a:close/>
                </a:path>
              </a:pathLst>
            </a:custGeom>
            <a:solidFill>
              <a:srgbClr val="9FCFE7">
                <a:alpha val="41961"/>
              </a:srgbClr>
            </a:solidFill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945373" y="6341627"/>
            <a:ext cx="7890745" cy="789074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9FCFE7"/>
              </a:solidFill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464362" y="1416159"/>
            <a:ext cx="6699646" cy="181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34"/>
              </a:lnSpc>
              <a:spcBef>
                <a:spcPct val="0"/>
              </a:spcBef>
            </a:pPr>
            <a:r>
              <a:rPr lang="en-US" sz="5242" b="1">
                <a:solidFill>
                  <a:srgbClr val="01070A"/>
                </a:solidFill>
                <a:latin typeface="Now Heavy"/>
                <a:ea typeface="Now Heavy"/>
                <a:cs typeface="Now Heavy"/>
                <a:sym typeface="Now Heavy"/>
              </a:rPr>
              <a:t>Database Design</a:t>
            </a:r>
          </a:p>
          <a:p>
            <a:pPr marL="0" lvl="0" indent="0" algn="l">
              <a:lnSpc>
                <a:spcPts val="7234"/>
              </a:lnSpc>
              <a:spcBef>
                <a:spcPct val="0"/>
              </a:spcBef>
            </a:pPr>
            <a:endParaRPr lang="en-US" sz="5242" b="1">
              <a:solidFill>
                <a:srgbClr val="01070A"/>
              </a:solidFill>
              <a:latin typeface="Now Heavy"/>
              <a:ea typeface="Now Heavy"/>
              <a:cs typeface="Now Heavy"/>
              <a:sym typeface="Now Heavy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64362" y="2401399"/>
            <a:ext cx="7291567" cy="1763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37"/>
              </a:lnSpc>
            </a:pPr>
            <a:r>
              <a:rPr lang="en-US" sz="1645">
                <a:solidFill>
                  <a:srgbClr val="01070A"/>
                </a:solidFill>
                <a:latin typeface="Now"/>
                <a:ea typeface="Now"/>
                <a:cs typeface="Now"/>
                <a:sym typeface="Now"/>
              </a:rPr>
              <a:t>The database uses a simple MySQL table named favorites with fields for book details (title, author, cover ID, description, and Open Library ID). It enables persistent storage of user-selected books with auto-incremented IDs as primary keys. The schema focuses on efficiency for basic CRUD operations without complex relationships. Error handling ensures reliable database connectivity and data integrity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94682" y="3038170"/>
            <a:ext cx="5239174" cy="113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7608" lvl="1" indent="-288804" algn="ctr">
              <a:lnSpc>
                <a:spcPts val="4681"/>
              </a:lnSpc>
              <a:buFont typeface="Arial"/>
              <a:buChar char="•"/>
            </a:pPr>
            <a:r>
              <a:rPr lang="en-US" sz="2675" b="1">
                <a:solidFill>
                  <a:srgbClr val="01070A"/>
                </a:solidFill>
                <a:latin typeface="Now Bold"/>
                <a:ea typeface="Now Bold"/>
                <a:cs typeface="Now Bold"/>
                <a:sym typeface="Now Bold"/>
              </a:rPr>
              <a:t>Table Name: favorites</a:t>
            </a:r>
          </a:p>
          <a:p>
            <a:pPr algn="ctr">
              <a:lnSpc>
                <a:spcPts val="4681"/>
              </a:lnSpc>
            </a:pPr>
            <a:endParaRPr lang="en-US" sz="2675" b="1">
              <a:solidFill>
                <a:srgbClr val="01070A"/>
              </a:solidFill>
              <a:latin typeface="Now Bold"/>
              <a:ea typeface="Now Bold"/>
              <a:cs typeface="Now Bold"/>
              <a:sym typeface="Now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520354" y="3808291"/>
            <a:ext cx="4910244" cy="3021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45"/>
              </a:lnSpc>
            </a:pPr>
            <a:r>
              <a:rPr lang="en-US" sz="1740">
                <a:solidFill>
                  <a:srgbClr val="01070A"/>
                </a:solidFill>
                <a:latin typeface="Now"/>
                <a:ea typeface="Now"/>
                <a:cs typeface="Now"/>
                <a:sym typeface="Now"/>
              </a:rPr>
              <a:t>Fields:</a:t>
            </a:r>
          </a:p>
          <a:p>
            <a:pPr marL="375768" lvl="1" indent="-187884" algn="just">
              <a:lnSpc>
                <a:spcPts val="3045"/>
              </a:lnSpc>
              <a:buFont typeface="Arial"/>
              <a:buChar char="•"/>
            </a:pPr>
            <a:r>
              <a:rPr lang="en-US" sz="1740">
                <a:solidFill>
                  <a:srgbClr val="01070A"/>
                </a:solidFill>
                <a:latin typeface="Now"/>
                <a:ea typeface="Now"/>
                <a:cs typeface="Now"/>
                <a:sym typeface="Now"/>
              </a:rPr>
              <a:t>id (Primary Key)</a:t>
            </a:r>
          </a:p>
          <a:p>
            <a:pPr marL="375768" lvl="1" indent="-187884" algn="just">
              <a:lnSpc>
                <a:spcPts val="3045"/>
              </a:lnSpc>
              <a:buFont typeface="Arial"/>
              <a:buChar char="•"/>
            </a:pPr>
            <a:r>
              <a:rPr lang="en-US" sz="1740">
                <a:solidFill>
                  <a:srgbClr val="01070A"/>
                </a:solidFill>
                <a:latin typeface="Now"/>
                <a:ea typeface="Now"/>
                <a:cs typeface="Now"/>
                <a:sym typeface="Now"/>
              </a:rPr>
              <a:t>title (Book title)</a:t>
            </a:r>
          </a:p>
          <a:p>
            <a:pPr marL="375768" lvl="1" indent="-187884" algn="just">
              <a:lnSpc>
                <a:spcPts val="3045"/>
              </a:lnSpc>
              <a:buFont typeface="Arial"/>
              <a:buChar char="•"/>
            </a:pPr>
            <a:r>
              <a:rPr lang="en-US" sz="1740">
                <a:solidFill>
                  <a:srgbClr val="01070A"/>
                </a:solidFill>
                <a:latin typeface="Now"/>
                <a:ea typeface="Now"/>
                <a:cs typeface="Now"/>
                <a:sym typeface="Now"/>
              </a:rPr>
              <a:t>author (Book author)</a:t>
            </a:r>
          </a:p>
          <a:p>
            <a:pPr marL="375768" lvl="1" indent="-187884" algn="just">
              <a:lnSpc>
                <a:spcPts val="3045"/>
              </a:lnSpc>
              <a:buFont typeface="Arial"/>
              <a:buChar char="•"/>
            </a:pPr>
            <a:r>
              <a:rPr lang="en-US" sz="1740">
                <a:solidFill>
                  <a:srgbClr val="01070A"/>
                </a:solidFill>
                <a:latin typeface="Now"/>
                <a:ea typeface="Now"/>
                <a:cs typeface="Now"/>
                <a:sym typeface="Now"/>
              </a:rPr>
              <a:t>cover_id (Open Library cover ID)</a:t>
            </a:r>
          </a:p>
          <a:p>
            <a:pPr marL="375768" lvl="1" indent="-187884" algn="just">
              <a:lnSpc>
                <a:spcPts val="3045"/>
              </a:lnSpc>
              <a:buFont typeface="Arial"/>
              <a:buChar char="•"/>
            </a:pPr>
            <a:r>
              <a:rPr lang="en-US" sz="1740">
                <a:solidFill>
                  <a:srgbClr val="01070A"/>
                </a:solidFill>
                <a:latin typeface="Now"/>
                <a:ea typeface="Now"/>
                <a:cs typeface="Now"/>
                <a:sym typeface="Now"/>
              </a:rPr>
              <a:t>description (Book description)</a:t>
            </a:r>
          </a:p>
          <a:p>
            <a:pPr marL="375768" lvl="1" indent="-187884" algn="just">
              <a:lnSpc>
                <a:spcPts val="3045"/>
              </a:lnSpc>
              <a:buFont typeface="Arial"/>
              <a:buChar char="•"/>
            </a:pPr>
            <a:r>
              <a:rPr lang="en-US" sz="1740">
                <a:solidFill>
                  <a:srgbClr val="01070A"/>
                </a:solidFill>
                <a:latin typeface="Now"/>
                <a:ea typeface="Now"/>
                <a:cs typeface="Now"/>
                <a:sym typeface="Now"/>
              </a:rPr>
              <a:t>olid (Open Library ID for future reference)</a:t>
            </a:r>
          </a:p>
          <a:p>
            <a:pPr algn="ctr">
              <a:lnSpc>
                <a:spcPts val="3045"/>
              </a:lnSpc>
            </a:pPr>
            <a:endParaRPr lang="en-US" sz="1740">
              <a:solidFill>
                <a:srgbClr val="01070A"/>
              </a:solidFill>
              <a:latin typeface="Now"/>
              <a:ea typeface="Now"/>
              <a:cs typeface="Now"/>
              <a:sym typeface="Now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6324195" y="8523218"/>
            <a:ext cx="3265530" cy="326553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FE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 descr="Books">
                <a:extLst>
                  <a:ext uri="{FF2B5EF4-FFF2-40B4-BE49-F238E27FC236}">
                    <a16:creationId xmlns:a16="http://schemas.microsoft.com/office/drawing/2014/main" id="{741ED0FC-748F-AF72-202E-A633DFF072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4353803"/>
                  </p:ext>
                </p:extLst>
              </p:nvPr>
            </p:nvGraphicFramePr>
            <p:xfrm>
              <a:off x="1349642" y="3474948"/>
              <a:ext cx="6177046" cy="671004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177046" cy="6710041"/>
                    </a:xfrm>
                    <a:prstGeom prst="rect">
                      <a:avLst/>
                    </a:prstGeom>
                  </am3d:spPr>
                  <am3d:camera>
                    <am3d:pos x="0" y="0" z="692361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64344" d="1000000"/>
                    <am3d:preTrans dx="0" dy="-882178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11915" ay="71713" az="5374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2417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 descr="Books">
                <a:extLst>
                  <a:ext uri="{FF2B5EF4-FFF2-40B4-BE49-F238E27FC236}">
                    <a16:creationId xmlns:a16="http://schemas.microsoft.com/office/drawing/2014/main" id="{741ED0FC-748F-AF72-202E-A633DFF072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49642" y="3474948"/>
                <a:ext cx="6177046" cy="671004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3" name="Group 3"/>
          <p:cNvGrpSpPr/>
          <p:nvPr/>
        </p:nvGrpSpPr>
        <p:grpSpPr>
          <a:xfrm>
            <a:off x="1096761" y="6202419"/>
            <a:ext cx="1077727" cy="107772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FE7">
                <a:alpha val="62745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853489" y="8053548"/>
            <a:ext cx="6434511" cy="3027928"/>
            <a:chOff x="0" y="0"/>
            <a:chExt cx="1166648" cy="5489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66648" cy="548997"/>
            </a:xfrm>
            <a:custGeom>
              <a:avLst/>
              <a:gdLst/>
              <a:ahLst/>
              <a:cxnLst/>
              <a:rect l="l" t="t" r="r" b="b"/>
              <a:pathLst>
                <a:path w="1166648" h="548997">
                  <a:moveTo>
                    <a:pt x="0" y="0"/>
                  </a:moveTo>
                  <a:lnTo>
                    <a:pt x="1166648" y="0"/>
                  </a:lnTo>
                  <a:lnTo>
                    <a:pt x="1166648" y="548997"/>
                  </a:lnTo>
                  <a:lnTo>
                    <a:pt x="0" y="548997"/>
                  </a:lnTo>
                  <a:close/>
                </a:path>
              </a:pathLst>
            </a:custGeom>
            <a:solidFill>
              <a:srgbClr val="9FCFE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166648" cy="5870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2344534" y="-2554412"/>
            <a:ext cx="4659114" cy="4659114"/>
          </a:xfrm>
          <a:custGeom>
            <a:avLst/>
            <a:gdLst/>
            <a:ahLst/>
            <a:cxnLst/>
            <a:rect l="l" t="t" r="r" b="b"/>
            <a:pathLst>
              <a:path w="4659114" h="4659114">
                <a:moveTo>
                  <a:pt x="0" y="0"/>
                </a:moveTo>
                <a:lnTo>
                  <a:pt x="4659114" y="0"/>
                </a:lnTo>
                <a:lnTo>
                  <a:pt x="4659114" y="4659114"/>
                </a:lnTo>
                <a:lnTo>
                  <a:pt x="0" y="4659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PK"/>
          </a:p>
        </p:txBody>
      </p:sp>
      <p:grpSp>
        <p:nvGrpSpPr>
          <p:cNvPr id="10" name="Group 10"/>
          <p:cNvGrpSpPr/>
          <p:nvPr/>
        </p:nvGrpSpPr>
        <p:grpSpPr>
          <a:xfrm>
            <a:off x="11853489" y="-1642819"/>
            <a:ext cx="6434511" cy="3247003"/>
            <a:chOff x="0" y="0"/>
            <a:chExt cx="1166648" cy="58871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66648" cy="588717"/>
            </a:xfrm>
            <a:custGeom>
              <a:avLst/>
              <a:gdLst/>
              <a:ahLst/>
              <a:cxnLst/>
              <a:rect l="l" t="t" r="r" b="b"/>
              <a:pathLst>
                <a:path w="1166648" h="588717">
                  <a:moveTo>
                    <a:pt x="0" y="0"/>
                  </a:moveTo>
                  <a:lnTo>
                    <a:pt x="1166648" y="0"/>
                  </a:lnTo>
                  <a:lnTo>
                    <a:pt x="1166648" y="588717"/>
                  </a:lnTo>
                  <a:lnTo>
                    <a:pt x="0" y="588717"/>
                  </a:lnTo>
                  <a:close/>
                </a:path>
              </a:pathLst>
            </a:custGeom>
            <a:solidFill>
              <a:srgbClr val="9FCFE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166648" cy="6268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272888" y="6335843"/>
            <a:ext cx="725473" cy="725473"/>
          </a:xfrm>
          <a:custGeom>
            <a:avLst/>
            <a:gdLst/>
            <a:ahLst/>
            <a:cxnLst/>
            <a:rect l="l" t="t" r="r" b="b"/>
            <a:pathLst>
              <a:path w="725473" h="725473">
                <a:moveTo>
                  <a:pt x="0" y="0"/>
                </a:moveTo>
                <a:lnTo>
                  <a:pt x="725473" y="0"/>
                </a:lnTo>
                <a:lnTo>
                  <a:pt x="725473" y="725473"/>
                </a:lnTo>
                <a:lnTo>
                  <a:pt x="0" y="7254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14" name="Group 14"/>
          <p:cNvGrpSpPr/>
          <p:nvPr/>
        </p:nvGrpSpPr>
        <p:grpSpPr>
          <a:xfrm>
            <a:off x="1096761" y="3342422"/>
            <a:ext cx="1077727" cy="107772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FE7">
                <a:alpha val="62745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96761" y="4829724"/>
            <a:ext cx="1077727" cy="107772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FE7">
                <a:alpha val="62745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299954" y="5055442"/>
            <a:ext cx="781692" cy="703523"/>
          </a:xfrm>
          <a:custGeom>
            <a:avLst/>
            <a:gdLst/>
            <a:ahLst/>
            <a:cxnLst/>
            <a:rect l="l" t="t" r="r" b="b"/>
            <a:pathLst>
              <a:path w="781692" h="703523">
                <a:moveTo>
                  <a:pt x="0" y="0"/>
                </a:moveTo>
                <a:lnTo>
                  <a:pt x="781692" y="0"/>
                </a:lnTo>
                <a:lnTo>
                  <a:pt x="781692" y="703523"/>
                </a:lnTo>
                <a:lnTo>
                  <a:pt x="0" y="7035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21" name="Freeform 21"/>
          <p:cNvSpPr/>
          <p:nvPr/>
        </p:nvSpPr>
        <p:spPr>
          <a:xfrm>
            <a:off x="1327136" y="3438297"/>
            <a:ext cx="616977" cy="848343"/>
          </a:xfrm>
          <a:custGeom>
            <a:avLst/>
            <a:gdLst/>
            <a:ahLst/>
            <a:cxnLst/>
            <a:rect l="l" t="t" r="r" b="b"/>
            <a:pathLst>
              <a:path w="616977" h="848343">
                <a:moveTo>
                  <a:pt x="0" y="0"/>
                </a:moveTo>
                <a:lnTo>
                  <a:pt x="616977" y="0"/>
                </a:lnTo>
                <a:lnTo>
                  <a:pt x="616977" y="848343"/>
                </a:lnTo>
                <a:lnTo>
                  <a:pt x="0" y="84834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22" name="Freeform 22"/>
          <p:cNvSpPr/>
          <p:nvPr/>
        </p:nvSpPr>
        <p:spPr>
          <a:xfrm>
            <a:off x="6330333" y="9108416"/>
            <a:ext cx="4659114" cy="4659114"/>
          </a:xfrm>
          <a:custGeom>
            <a:avLst/>
            <a:gdLst/>
            <a:ahLst/>
            <a:cxnLst/>
            <a:rect l="l" t="t" r="r" b="b"/>
            <a:pathLst>
              <a:path w="4659114" h="4659114">
                <a:moveTo>
                  <a:pt x="0" y="0"/>
                </a:moveTo>
                <a:lnTo>
                  <a:pt x="4659113" y="0"/>
                </a:lnTo>
                <a:lnTo>
                  <a:pt x="4659113" y="4659113"/>
                </a:lnTo>
                <a:lnTo>
                  <a:pt x="0" y="46591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PK"/>
          </a:p>
        </p:txBody>
      </p:sp>
      <p:sp>
        <p:nvSpPr>
          <p:cNvPr id="23" name="TextBox 23"/>
          <p:cNvSpPr txBox="1"/>
          <p:nvPr/>
        </p:nvSpPr>
        <p:spPr>
          <a:xfrm>
            <a:off x="1327136" y="1499409"/>
            <a:ext cx="8644936" cy="981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25"/>
              </a:lnSpc>
              <a:spcBef>
                <a:spcPct val="0"/>
              </a:spcBef>
            </a:pPr>
            <a:r>
              <a:rPr lang="en-US" sz="5743" b="1">
                <a:solidFill>
                  <a:srgbClr val="01070A"/>
                </a:solidFill>
                <a:latin typeface="Now Heavy"/>
                <a:ea typeface="Now Heavy"/>
                <a:cs typeface="Now Heavy"/>
                <a:sym typeface="Now Heavy"/>
              </a:rPr>
              <a:t>API Integration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314580" y="3375935"/>
            <a:ext cx="8852405" cy="1213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4"/>
              </a:lnSpc>
            </a:pPr>
            <a:r>
              <a:rPr lang="en-US" sz="1724">
                <a:solidFill>
                  <a:srgbClr val="01070A"/>
                </a:solidFill>
                <a:latin typeface="Now"/>
                <a:ea typeface="Now"/>
                <a:cs typeface="Now"/>
                <a:sym typeface="Now"/>
              </a:rPr>
              <a:t>Op</a:t>
            </a:r>
            <a:r>
              <a:rPr lang="en-US" sz="1724" u="none" strike="noStrike">
                <a:solidFill>
                  <a:srgbClr val="01070A"/>
                </a:solidFill>
                <a:latin typeface="Now"/>
                <a:ea typeface="Now"/>
                <a:cs typeface="Now"/>
                <a:sym typeface="Now"/>
              </a:rPr>
              <a:t>en Library Search API:</a:t>
            </a:r>
          </a:p>
          <a:p>
            <a:pPr marL="372410" lvl="1" indent="-186205" algn="l">
              <a:lnSpc>
                <a:spcPts val="2414"/>
              </a:lnSpc>
              <a:buFont typeface="Arial"/>
              <a:buChar char="•"/>
            </a:pPr>
            <a:r>
              <a:rPr lang="en-US" sz="1724" u="none" strike="noStrike">
                <a:solidFill>
                  <a:srgbClr val="01070A"/>
                </a:solidFill>
                <a:latin typeface="Now"/>
                <a:ea typeface="Now"/>
                <a:cs typeface="Now"/>
                <a:sym typeface="Now"/>
              </a:rPr>
              <a:t>Endpoint: https://openlibrary.org/search.json?q={query}</a:t>
            </a:r>
          </a:p>
          <a:p>
            <a:pPr marL="372410" lvl="1" indent="-186205" algn="l">
              <a:lnSpc>
                <a:spcPts val="2414"/>
              </a:lnSpc>
              <a:buFont typeface="Arial"/>
              <a:buChar char="•"/>
            </a:pPr>
            <a:r>
              <a:rPr lang="en-US" sz="1724" u="none" strike="noStrike">
                <a:solidFill>
                  <a:srgbClr val="01070A"/>
                </a:solidFill>
                <a:latin typeface="Now"/>
                <a:ea typeface="Now"/>
                <a:cs typeface="Now"/>
                <a:sym typeface="Now"/>
              </a:rPr>
              <a:t>Returns list of books</a:t>
            </a:r>
          </a:p>
          <a:p>
            <a:pPr algn="l">
              <a:lnSpc>
                <a:spcPts val="2414"/>
              </a:lnSpc>
            </a:pPr>
            <a:endParaRPr lang="en-US" sz="1724" u="none" strike="noStrike">
              <a:solidFill>
                <a:srgbClr val="01070A"/>
              </a:solidFill>
              <a:latin typeface="Now"/>
              <a:ea typeface="Now"/>
              <a:cs typeface="Now"/>
              <a:sym typeface="Now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314580" y="4933810"/>
            <a:ext cx="8852405" cy="908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4"/>
              </a:lnSpc>
            </a:pPr>
            <a:r>
              <a:rPr lang="en-US" sz="1724">
                <a:solidFill>
                  <a:srgbClr val="01070A"/>
                </a:solidFill>
                <a:latin typeface="Now"/>
                <a:ea typeface="Now"/>
                <a:cs typeface="Now"/>
                <a:sym typeface="Now"/>
              </a:rPr>
              <a:t>W</a:t>
            </a:r>
            <a:r>
              <a:rPr lang="en-US" sz="1724" u="none" strike="noStrike">
                <a:solidFill>
                  <a:srgbClr val="01070A"/>
                </a:solidFill>
                <a:latin typeface="Now"/>
                <a:ea typeface="Now"/>
                <a:cs typeface="Now"/>
                <a:sym typeface="Now"/>
              </a:rPr>
              <a:t>ork API for description:</a:t>
            </a:r>
          </a:p>
          <a:p>
            <a:pPr marL="372410" lvl="1" indent="-186205" algn="l">
              <a:lnSpc>
                <a:spcPts val="2414"/>
              </a:lnSpc>
              <a:buFont typeface="Arial"/>
              <a:buChar char="•"/>
            </a:pPr>
            <a:r>
              <a:rPr lang="en-US" sz="1724" u="none" strike="noStrike">
                <a:solidFill>
                  <a:srgbClr val="01070A"/>
                </a:solidFill>
                <a:latin typeface="Now"/>
                <a:ea typeface="Now"/>
                <a:cs typeface="Now"/>
                <a:sym typeface="Now"/>
              </a:rPr>
              <a:t>Endpoint: https://openlibrary.org/works/{olid}.json</a:t>
            </a:r>
          </a:p>
          <a:p>
            <a:pPr algn="l">
              <a:lnSpc>
                <a:spcPts val="2414"/>
              </a:lnSpc>
            </a:pPr>
            <a:endParaRPr lang="en-US" sz="1724" u="none" strike="noStrike">
              <a:solidFill>
                <a:srgbClr val="01070A"/>
              </a:solidFill>
              <a:latin typeface="Now"/>
              <a:ea typeface="Now"/>
              <a:cs typeface="Now"/>
              <a:sym typeface="Now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314580" y="6273481"/>
            <a:ext cx="8852405" cy="908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4"/>
              </a:lnSpc>
            </a:pPr>
            <a:r>
              <a:rPr lang="en-US" sz="1724">
                <a:solidFill>
                  <a:srgbClr val="01070A"/>
                </a:solidFill>
                <a:latin typeface="Now"/>
                <a:ea typeface="Now"/>
                <a:cs typeface="Now"/>
                <a:sym typeface="Now"/>
              </a:rPr>
              <a:t>C</a:t>
            </a:r>
            <a:r>
              <a:rPr lang="en-US" sz="1724" u="none" strike="noStrike">
                <a:solidFill>
                  <a:srgbClr val="01070A"/>
                </a:solidFill>
                <a:latin typeface="Now"/>
                <a:ea typeface="Now"/>
                <a:cs typeface="Now"/>
                <a:sym typeface="Now"/>
              </a:rPr>
              <a:t>overs:</a:t>
            </a:r>
          </a:p>
          <a:p>
            <a:pPr marL="372410" lvl="1" indent="-186205" algn="l">
              <a:lnSpc>
                <a:spcPts val="2414"/>
              </a:lnSpc>
              <a:buFont typeface="Arial"/>
              <a:buChar char="•"/>
            </a:pPr>
            <a:r>
              <a:rPr lang="en-US" sz="1724" u="none" strike="noStrike">
                <a:solidFill>
                  <a:srgbClr val="01070A"/>
                </a:solidFill>
                <a:latin typeface="Now"/>
                <a:ea typeface="Now"/>
                <a:cs typeface="Now"/>
                <a:sym typeface="Now"/>
              </a:rPr>
              <a:t>URL: http://covers.openlibrary.org/b/id/{cover_id}-M.jpg</a:t>
            </a:r>
          </a:p>
          <a:p>
            <a:pPr algn="l">
              <a:lnSpc>
                <a:spcPts val="2414"/>
              </a:lnSpc>
            </a:pPr>
            <a:endParaRPr lang="en-US" sz="1724" u="none" strike="noStrike">
              <a:solidFill>
                <a:srgbClr val="01070A"/>
              </a:solidFill>
              <a:latin typeface="Now"/>
              <a:ea typeface="Now"/>
              <a:cs typeface="Now"/>
              <a:sym typeface="Now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" name="3D Model 26" descr="Books">
                <a:extLst>
                  <a:ext uri="{FF2B5EF4-FFF2-40B4-BE49-F238E27FC236}">
                    <a16:creationId xmlns:a16="http://schemas.microsoft.com/office/drawing/2014/main" id="{A25A9383-0F29-6A0D-0BFF-715B7BADD7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6608816"/>
                  </p:ext>
                </p:extLst>
              </p:nvPr>
            </p:nvGraphicFramePr>
            <p:xfrm>
              <a:off x="11933562" y="2853056"/>
              <a:ext cx="5834406" cy="4273489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5834406" cy="4273489"/>
                    </a:xfrm>
                    <a:prstGeom prst="rect">
                      <a:avLst/>
                    </a:prstGeom>
                  </am3d:spPr>
                  <am3d:camera>
                    <am3d:pos x="0" y="0" z="692361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64344" d="1000000"/>
                    <am3d:preTrans dx="0" dy="-882178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6805" ay="-1435175" az="-92076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92417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" name="3D Model 26" descr="Books">
                <a:extLst>
                  <a:ext uri="{FF2B5EF4-FFF2-40B4-BE49-F238E27FC236}">
                    <a16:creationId xmlns:a16="http://schemas.microsoft.com/office/drawing/2014/main" id="{A25A9383-0F29-6A0D-0BFF-715B7BADD7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933562" y="2853056"/>
                <a:ext cx="5834406" cy="427348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3" name="Group 3"/>
          <p:cNvGrpSpPr/>
          <p:nvPr/>
        </p:nvGrpSpPr>
        <p:grpSpPr>
          <a:xfrm>
            <a:off x="14473396" y="0"/>
            <a:ext cx="4161436" cy="11469974"/>
            <a:chOff x="0" y="0"/>
            <a:chExt cx="754514" cy="20796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54514" cy="2079633"/>
            </a:xfrm>
            <a:custGeom>
              <a:avLst/>
              <a:gdLst/>
              <a:ahLst/>
              <a:cxnLst/>
              <a:rect l="l" t="t" r="r" b="b"/>
              <a:pathLst>
                <a:path w="754514" h="2079633">
                  <a:moveTo>
                    <a:pt x="0" y="0"/>
                  </a:moveTo>
                  <a:lnTo>
                    <a:pt x="754514" y="0"/>
                  </a:lnTo>
                  <a:lnTo>
                    <a:pt x="754514" y="2079633"/>
                  </a:lnTo>
                  <a:lnTo>
                    <a:pt x="0" y="2079633"/>
                  </a:lnTo>
                  <a:close/>
                </a:path>
              </a:pathLst>
            </a:custGeom>
            <a:solidFill>
              <a:srgbClr val="9FCFE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54514" cy="21177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342940" y="2134515"/>
            <a:ext cx="7523230" cy="98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5"/>
              </a:lnSpc>
              <a:spcBef>
                <a:spcPct val="0"/>
              </a:spcBef>
            </a:pPr>
            <a:r>
              <a:rPr lang="en-US" sz="5743" b="1">
                <a:solidFill>
                  <a:srgbClr val="01070A"/>
                </a:solidFill>
                <a:latin typeface="Now Heavy"/>
                <a:ea typeface="Now Heavy"/>
                <a:cs typeface="Now Heavy"/>
                <a:sym typeface="Now Heavy"/>
              </a:rPr>
              <a:t>User Interface</a:t>
            </a:r>
          </a:p>
        </p:txBody>
      </p:sp>
      <p:sp>
        <p:nvSpPr>
          <p:cNvPr id="7" name="Freeform 7"/>
          <p:cNvSpPr/>
          <p:nvPr/>
        </p:nvSpPr>
        <p:spPr>
          <a:xfrm>
            <a:off x="1325574" y="4769693"/>
            <a:ext cx="4276800" cy="801900"/>
          </a:xfrm>
          <a:custGeom>
            <a:avLst/>
            <a:gdLst/>
            <a:ahLst/>
            <a:cxnLst/>
            <a:rect l="l" t="t" r="r" b="b"/>
            <a:pathLst>
              <a:path w="4276800" h="801900">
                <a:moveTo>
                  <a:pt x="0" y="0"/>
                </a:moveTo>
                <a:lnTo>
                  <a:pt x="4276800" y="0"/>
                </a:lnTo>
                <a:lnTo>
                  <a:pt x="4276800" y="801900"/>
                </a:lnTo>
                <a:lnTo>
                  <a:pt x="0" y="801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PK"/>
          </a:p>
        </p:txBody>
      </p:sp>
      <p:sp>
        <p:nvSpPr>
          <p:cNvPr id="8" name="TextBox 8"/>
          <p:cNvSpPr txBox="1"/>
          <p:nvPr/>
        </p:nvSpPr>
        <p:spPr>
          <a:xfrm>
            <a:off x="1209591" y="4904273"/>
            <a:ext cx="4508764" cy="47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27"/>
              </a:lnSpc>
              <a:spcBef>
                <a:spcPct val="0"/>
              </a:spcBef>
            </a:pPr>
            <a:r>
              <a:rPr lang="en-US" sz="2773" b="1">
                <a:solidFill>
                  <a:srgbClr val="01070A"/>
                </a:solidFill>
                <a:latin typeface="Now Bold"/>
                <a:ea typeface="Now Bold"/>
                <a:cs typeface="Now Bold"/>
                <a:sym typeface="Now Bold"/>
              </a:rPr>
              <a:t>Modern Dark Theme</a:t>
            </a:r>
          </a:p>
        </p:txBody>
      </p:sp>
      <p:sp>
        <p:nvSpPr>
          <p:cNvPr id="9" name="Freeform 9"/>
          <p:cNvSpPr/>
          <p:nvPr/>
        </p:nvSpPr>
        <p:spPr>
          <a:xfrm>
            <a:off x="6605863" y="4769693"/>
            <a:ext cx="4276800" cy="801900"/>
          </a:xfrm>
          <a:custGeom>
            <a:avLst/>
            <a:gdLst/>
            <a:ahLst/>
            <a:cxnLst/>
            <a:rect l="l" t="t" r="r" b="b"/>
            <a:pathLst>
              <a:path w="4276800" h="801900">
                <a:moveTo>
                  <a:pt x="0" y="0"/>
                </a:moveTo>
                <a:lnTo>
                  <a:pt x="4276800" y="0"/>
                </a:lnTo>
                <a:lnTo>
                  <a:pt x="4276800" y="801900"/>
                </a:lnTo>
                <a:lnTo>
                  <a:pt x="0" y="801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PK"/>
          </a:p>
        </p:txBody>
      </p:sp>
      <p:sp>
        <p:nvSpPr>
          <p:cNvPr id="10" name="TextBox 10"/>
          <p:cNvSpPr txBox="1"/>
          <p:nvPr/>
        </p:nvSpPr>
        <p:spPr>
          <a:xfrm>
            <a:off x="6489881" y="4894748"/>
            <a:ext cx="4508764" cy="503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03"/>
              </a:lnSpc>
              <a:spcBef>
                <a:spcPct val="0"/>
              </a:spcBef>
            </a:pPr>
            <a:r>
              <a:rPr lang="en-US" sz="2973" b="1">
                <a:solidFill>
                  <a:srgbClr val="01070A"/>
                </a:solidFill>
                <a:latin typeface="Now Bold"/>
                <a:ea typeface="Now Bold"/>
                <a:cs typeface="Now Bold"/>
                <a:sym typeface="Now Bold"/>
              </a:rPr>
              <a:t>Components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46289" y="5598986"/>
            <a:ext cx="4234394" cy="1039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3"/>
              </a:lnSpc>
            </a:pPr>
            <a:r>
              <a:rPr lang="en-US" sz="1624">
                <a:solidFill>
                  <a:srgbClr val="01070A"/>
                </a:solidFill>
                <a:latin typeface="Now"/>
                <a:ea typeface="Now"/>
                <a:cs typeface="Now"/>
                <a:sym typeface="Now"/>
              </a:rPr>
              <a:t>Clean, responsive layout with customtkinter.</a:t>
            </a:r>
          </a:p>
          <a:p>
            <a:pPr algn="ctr">
              <a:lnSpc>
                <a:spcPts val="2843"/>
              </a:lnSpc>
            </a:pPr>
            <a:endParaRPr lang="en-US" sz="1624">
              <a:solidFill>
                <a:srgbClr val="01070A"/>
              </a:solidFill>
              <a:latin typeface="Now"/>
              <a:ea typeface="Now"/>
              <a:cs typeface="Now"/>
              <a:sym typeface="Now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654395" y="3829082"/>
            <a:ext cx="1619158" cy="800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02"/>
              </a:lnSpc>
              <a:spcBef>
                <a:spcPct val="0"/>
              </a:spcBef>
            </a:pPr>
            <a:r>
              <a:rPr lang="en-US" sz="4784" b="1">
                <a:solidFill>
                  <a:srgbClr val="01070A"/>
                </a:solidFill>
                <a:latin typeface="Now Bold"/>
                <a:ea typeface="Now Bold"/>
                <a:cs typeface="Now Bold"/>
                <a:sym typeface="Now Bold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31153" y="3829082"/>
            <a:ext cx="1619158" cy="800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02"/>
              </a:lnSpc>
              <a:spcBef>
                <a:spcPct val="0"/>
              </a:spcBef>
            </a:pPr>
            <a:r>
              <a:rPr lang="en-US" sz="4784" b="1">
                <a:solidFill>
                  <a:srgbClr val="01070A"/>
                </a:solidFill>
                <a:latin typeface="Now Bold"/>
                <a:ea typeface="Now Bold"/>
                <a:cs typeface="Now Bold"/>
                <a:sym typeface="Now Bold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64251" y="5598986"/>
            <a:ext cx="4234394" cy="2448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0820" lvl="1" indent="-175410" algn="ctr">
              <a:lnSpc>
                <a:spcPts val="2843"/>
              </a:lnSpc>
              <a:buFont typeface="Arial"/>
              <a:buChar char="•"/>
            </a:pPr>
            <a:r>
              <a:rPr lang="en-US" sz="1624">
                <a:solidFill>
                  <a:srgbClr val="01070A"/>
                </a:solidFill>
                <a:latin typeface="Now"/>
                <a:ea typeface="Now"/>
                <a:cs typeface="Now"/>
                <a:sym typeface="Now"/>
              </a:rPr>
              <a:t>Search bar with entry and buttons.</a:t>
            </a:r>
          </a:p>
          <a:p>
            <a:pPr marL="350820" lvl="1" indent="-175410" algn="ctr">
              <a:lnSpc>
                <a:spcPts val="2843"/>
              </a:lnSpc>
              <a:buFont typeface="Arial"/>
              <a:buChar char="•"/>
            </a:pPr>
            <a:r>
              <a:rPr lang="en-US" sz="1624">
                <a:solidFill>
                  <a:srgbClr val="01070A"/>
                </a:solidFill>
                <a:latin typeface="Now"/>
                <a:ea typeface="Now"/>
                <a:cs typeface="Now"/>
                <a:sym typeface="Now"/>
              </a:rPr>
              <a:t>Scrollable recommendations frame.</a:t>
            </a:r>
          </a:p>
          <a:p>
            <a:pPr marL="350820" lvl="1" indent="-175410" algn="ctr">
              <a:lnSpc>
                <a:spcPts val="2843"/>
              </a:lnSpc>
              <a:buFont typeface="Arial"/>
              <a:buChar char="•"/>
            </a:pPr>
            <a:r>
              <a:rPr lang="en-US" sz="1624">
                <a:solidFill>
                  <a:srgbClr val="01070A"/>
                </a:solidFill>
                <a:latin typeface="Now"/>
                <a:ea typeface="Now"/>
                <a:cs typeface="Now"/>
                <a:sym typeface="Now"/>
              </a:rPr>
              <a:t>Book cards with cover images and metadata.</a:t>
            </a:r>
          </a:p>
          <a:p>
            <a:pPr marL="350820" lvl="1" indent="-175410" algn="ctr">
              <a:lnSpc>
                <a:spcPts val="2843"/>
              </a:lnSpc>
              <a:buFont typeface="Arial"/>
              <a:buChar char="•"/>
            </a:pPr>
            <a:r>
              <a:rPr lang="en-US" sz="1624">
                <a:solidFill>
                  <a:srgbClr val="01070A"/>
                </a:solidFill>
                <a:latin typeface="Now"/>
                <a:ea typeface="Now"/>
                <a:cs typeface="Now"/>
                <a:sym typeface="Now"/>
              </a:rPr>
              <a:t>"Add to Favorites" button for each book.</a:t>
            </a:r>
          </a:p>
          <a:p>
            <a:pPr algn="ctr">
              <a:lnSpc>
                <a:spcPts val="2843"/>
              </a:lnSpc>
            </a:pPr>
            <a:endParaRPr lang="en-US" sz="1624">
              <a:solidFill>
                <a:srgbClr val="01070A"/>
              </a:solidFill>
              <a:latin typeface="Now"/>
              <a:ea typeface="Now"/>
              <a:cs typeface="Now"/>
              <a:sym typeface="Now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-2344534" y="-2554412"/>
            <a:ext cx="4659114" cy="4659114"/>
          </a:xfrm>
          <a:custGeom>
            <a:avLst/>
            <a:gdLst/>
            <a:ahLst/>
            <a:cxnLst/>
            <a:rect l="l" t="t" r="r" b="b"/>
            <a:pathLst>
              <a:path w="4659114" h="4659114">
                <a:moveTo>
                  <a:pt x="0" y="0"/>
                </a:moveTo>
                <a:lnTo>
                  <a:pt x="4659114" y="0"/>
                </a:lnTo>
                <a:lnTo>
                  <a:pt x="4659114" y="4659114"/>
                </a:lnTo>
                <a:lnTo>
                  <a:pt x="0" y="46591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PK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 descr="Books">
                <a:extLst>
                  <a:ext uri="{FF2B5EF4-FFF2-40B4-BE49-F238E27FC236}">
                    <a16:creationId xmlns:a16="http://schemas.microsoft.com/office/drawing/2014/main" id="{7BF0B1FF-750F-9B7C-08AE-D0BFB3440F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24065817"/>
                  </p:ext>
                </p:extLst>
              </p:nvPr>
            </p:nvGraphicFramePr>
            <p:xfrm>
              <a:off x="11714652" y="1520565"/>
              <a:ext cx="6272224" cy="6938469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6272224" cy="6938469"/>
                    </a:xfrm>
                    <a:prstGeom prst="rect">
                      <a:avLst/>
                    </a:prstGeom>
                  </am3d:spPr>
                  <am3d:camera>
                    <am3d:pos x="0" y="0" z="692361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64344" d="1000000"/>
                    <am3d:preTrans dx="0" dy="-882178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582831" ay="826427" az="752274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92417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 descr="Books">
                <a:extLst>
                  <a:ext uri="{FF2B5EF4-FFF2-40B4-BE49-F238E27FC236}">
                    <a16:creationId xmlns:a16="http://schemas.microsoft.com/office/drawing/2014/main" id="{7BF0B1FF-750F-9B7C-08AE-D0BFB3440F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714652" y="1520565"/>
                <a:ext cx="6272224" cy="693846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3" name="Group 3"/>
          <p:cNvGrpSpPr/>
          <p:nvPr/>
        </p:nvGrpSpPr>
        <p:grpSpPr>
          <a:xfrm>
            <a:off x="-3018241" y="5774427"/>
            <a:ext cx="10201958" cy="1020195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FE7">
                <a:alpha val="7882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47983" y="4279413"/>
            <a:ext cx="7136425" cy="5129305"/>
          </a:xfrm>
          <a:custGeom>
            <a:avLst/>
            <a:gdLst/>
            <a:ahLst/>
            <a:cxnLst/>
            <a:rect l="l" t="t" r="r" b="b"/>
            <a:pathLst>
              <a:path w="7136425" h="5129305">
                <a:moveTo>
                  <a:pt x="0" y="0"/>
                </a:moveTo>
                <a:lnTo>
                  <a:pt x="7136425" y="0"/>
                </a:lnTo>
                <a:lnTo>
                  <a:pt x="7136425" y="5129305"/>
                </a:lnTo>
                <a:lnTo>
                  <a:pt x="0" y="51293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7" name="TextBox 7"/>
          <p:cNvSpPr txBox="1"/>
          <p:nvPr/>
        </p:nvSpPr>
        <p:spPr>
          <a:xfrm>
            <a:off x="1233729" y="1554852"/>
            <a:ext cx="6550679" cy="1849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344"/>
              </a:lnSpc>
              <a:spcBef>
                <a:spcPct val="0"/>
              </a:spcBef>
            </a:pPr>
            <a:r>
              <a:rPr lang="en-US" sz="5321" b="1">
                <a:solidFill>
                  <a:srgbClr val="01070A"/>
                </a:solidFill>
                <a:latin typeface="Now Heavy"/>
                <a:ea typeface="Now Heavy"/>
                <a:cs typeface="Now Heavy"/>
                <a:sym typeface="Now Heavy"/>
              </a:rPr>
              <a:t>Challenges &amp; Solutions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6007BCC-F4E6-A486-8970-A4DEEA6979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926188"/>
              </p:ext>
            </p:extLst>
          </p:nvPr>
        </p:nvGraphicFramePr>
        <p:xfrm>
          <a:off x="6769510" y="3369573"/>
          <a:ext cx="10858217" cy="22860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524217">
                  <a:extLst>
                    <a:ext uri="{9D8B030D-6E8A-4147-A177-3AD203B41FA5}">
                      <a16:colId xmlns:a16="http://schemas.microsoft.com/office/drawing/2014/main" val="3021141488"/>
                    </a:ext>
                  </a:extLst>
                </a:gridCol>
                <a:gridCol w="5334000">
                  <a:extLst>
                    <a:ext uri="{9D8B030D-6E8A-4147-A177-3AD203B41FA5}">
                      <a16:colId xmlns:a16="http://schemas.microsoft.com/office/drawing/2014/main" val="23617812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 dirty="0"/>
                        <a:t>Challenge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Solution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5363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/>
                        <a:t>Missing book descriptions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Handled with fallback logic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1755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/>
                        <a:t>API rate-limiting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Added result limits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7143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/>
                        <a:t>UI alignment issues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Used consistent frame layout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8632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Duplicate favorites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Check before insert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1632085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526</Words>
  <Application>Microsoft Office PowerPoint</Application>
  <PresentationFormat>Custom</PresentationFormat>
  <Paragraphs>96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Now Bold</vt:lpstr>
      <vt:lpstr>Now</vt:lpstr>
      <vt:lpstr>Now Heavy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Light Blue Minimalist Simple Literature Project Presentation</dc:title>
  <cp:lastModifiedBy>zaheenlarik@gmail.com</cp:lastModifiedBy>
  <cp:revision>4</cp:revision>
  <dcterms:created xsi:type="dcterms:W3CDTF">2006-08-16T00:00:00Z</dcterms:created>
  <dcterms:modified xsi:type="dcterms:W3CDTF">2025-05-13T07:25:03Z</dcterms:modified>
  <dc:identifier>DAGnOzWzACw</dc:identifier>
</cp:coreProperties>
</file>